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66" r:id="rId5"/>
    <p:sldId id="288" r:id="rId6"/>
    <p:sldId id="289" r:id="rId7"/>
    <p:sldId id="292" r:id="rId8"/>
    <p:sldId id="293" r:id="rId9"/>
    <p:sldId id="294" r:id="rId10"/>
    <p:sldId id="295" r:id="rId11"/>
    <p:sldId id="296" r:id="rId12"/>
    <p:sldId id="297" r:id="rId13"/>
    <p:sldId id="298" r:id="rId14"/>
    <p:sldId id="291" r:id="rId15"/>
    <p:sldId id="267" r:id="rId16"/>
  </p:sldIdLst>
  <p:sldSz cx="12192000" cy="6858000"/>
  <p:notesSz cx="6858000" cy="9144000"/>
  <p:defaultText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62AD"/>
    <a:srgbClr val="E7E8EC"/>
    <a:srgbClr val="1B2A4A"/>
    <a:srgbClr val="FFFFFF"/>
    <a:srgbClr val="1B3464"/>
    <a:srgbClr val="EEEF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715"/>
  </p:normalViewPr>
  <p:slideViewPr>
    <p:cSldViewPr snapToGrid="0">
      <p:cViewPr varScale="1">
        <p:scale>
          <a:sx n="107" d="100"/>
          <a:sy n="107" d="100"/>
        </p:scale>
        <p:origin x="100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CAF75459-A815-4C83-B906-F7CC5D55CF95}"/>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40BEBAFC-DD3E-4F2D-880E-281A0B1F13A0}"/>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2314A336-BE9D-4519-9295-DADE48973EA8}" type="datetimeFigureOut">
              <a:rPr lang="ar-SA" smtClean="0"/>
              <a:t>29/01/48</a:t>
            </a:fld>
            <a:endParaRPr lang="ar-SA"/>
          </a:p>
        </p:txBody>
      </p:sp>
      <p:sp>
        <p:nvSpPr>
          <p:cNvPr id="4" name="عنصر نائب للتذييل 3">
            <a:extLst>
              <a:ext uri="{FF2B5EF4-FFF2-40B4-BE49-F238E27FC236}">
                <a16:creationId xmlns:a16="http://schemas.microsoft.com/office/drawing/2014/main" id="{7F45FA0A-A2C4-40FE-9F9E-F494C8A9AE83}"/>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8C11C3F1-19A9-44B1-A5F7-57BA4EA27373}"/>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3656682A-9C4A-4789-801F-2D5184BF9CAB}" type="slidenum">
              <a:rPr lang="ar-SA" smtClean="0"/>
              <a:t>‹#›</a:t>
            </a:fld>
            <a:endParaRPr lang="ar-SA"/>
          </a:p>
        </p:txBody>
      </p:sp>
    </p:spTree>
    <p:extLst>
      <p:ext uri="{BB962C8B-B14F-4D97-AF65-F5344CB8AC3E}">
        <p14:creationId xmlns:p14="http://schemas.microsoft.com/office/powerpoint/2010/main" val="37979263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4465B0D-3764-4B35-B837-203FD9E6417A}" type="datetimeFigureOut">
              <a:rPr lang="ar-SA" smtClean="0"/>
              <a:t>29/01/48</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33C728C-D464-4B10-9CAB-BD29CA09A43B}" type="slidenum">
              <a:rPr lang="ar-SA" smtClean="0"/>
              <a:t>‹#›</a:t>
            </a:fld>
            <a:endParaRPr lang="ar-SA"/>
          </a:p>
        </p:txBody>
      </p:sp>
    </p:spTree>
    <p:extLst>
      <p:ext uri="{BB962C8B-B14F-4D97-AF65-F5344CB8AC3E}">
        <p14:creationId xmlns:p14="http://schemas.microsoft.com/office/powerpoint/2010/main" val="2126431763"/>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56ABBB-A52B-905B-1E12-1DE31927A590}"/>
              </a:ext>
            </a:extLst>
          </p:cNvPr>
          <p:cNvPicPr>
            <a:picLocks noChangeAspect="1"/>
          </p:cNvPicPr>
          <p:nvPr userDrawn="1"/>
        </p:nvPicPr>
        <p:blipFill>
          <a:blip r:embed="rId2">
            <a:alphaModFix amt="11000"/>
          </a:blip>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74A98F3-994C-ECCF-FEA3-E62C4C4770FF}"/>
              </a:ext>
            </a:extLst>
          </p:cNvPr>
          <p:cNvPicPr>
            <a:picLocks noChangeAspect="1"/>
          </p:cNvPicPr>
          <p:nvPr userDrawn="1"/>
        </p:nvPicPr>
        <p:blipFill>
          <a:blip r:embed="rId3">
            <a:lum/>
            <a:extLst>
              <a:ext uri="{96DAC541-7B7A-43D3-8B79-37D633B846F1}">
                <asvg:svgBlip xmlns:asvg="http://schemas.microsoft.com/office/drawing/2016/SVG/main" r:embed="rId4"/>
              </a:ext>
            </a:extLst>
          </a:blip>
          <a:stretch>
            <a:fillRect/>
          </a:stretch>
        </p:blipFill>
        <p:spPr>
          <a:xfrm>
            <a:off x="9719734" y="5617314"/>
            <a:ext cx="2252134" cy="1591841"/>
          </a:xfrm>
          <a:prstGeom prst="rect">
            <a:avLst/>
          </a:prstGeom>
        </p:spPr>
      </p:pic>
    </p:spTree>
    <p:extLst>
      <p:ext uri="{BB962C8B-B14F-4D97-AF65-F5344CB8AC3E}">
        <p14:creationId xmlns:p14="http://schemas.microsoft.com/office/powerpoint/2010/main" val="95164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AB12-C989-C603-AF06-106C2A9CABBE}"/>
              </a:ext>
            </a:extLst>
          </p:cNvPr>
          <p:cNvSpPr>
            <a:spLocks noGrp="1"/>
          </p:cNvSpPr>
          <p:nvPr>
            <p:ph type="title"/>
          </p:nvPr>
        </p:nvSpPr>
        <p:spPr/>
        <p:txBody>
          <a:bodyPr/>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807885A0-9436-6976-CC0A-963D8539B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0456A0DB-9476-A238-2916-024754B18A8D}"/>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03F1F814-6067-95AC-7EBF-B582954B28D1}"/>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A4C3B9E1-13AF-663A-164E-859C165C4655}"/>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260529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5C314-A567-067F-F3F9-69186A3DB3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A"/>
          </a:p>
        </p:txBody>
      </p:sp>
      <p:sp>
        <p:nvSpPr>
          <p:cNvPr id="3" name="Vertical Text Placeholder 2">
            <a:extLst>
              <a:ext uri="{FF2B5EF4-FFF2-40B4-BE49-F238E27FC236}">
                <a16:creationId xmlns:a16="http://schemas.microsoft.com/office/drawing/2014/main" id="{095A2AFC-52FF-51D4-1720-997C99DB8D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970790C1-E85D-8ACC-BE29-376E495063AD}"/>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15F6D577-697C-1A44-8E77-C970E016EA72}"/>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8A8425E1-CC68-82D6-3ED3-6C19BB554A31}"/>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386038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A9B9-6BBB-0FF1-6575-FDF823C93DE2}"/>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B70F00D1-37F2-201E-67D8-4CAD338825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6A760E2B-BC46-8829-276F-73050F26584E}"/>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CA56EF2E-ADE4-8504-DB9A-2FAC45D3C112}"/>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C8138A4C-D1A5-A96E-AAB3-4A8D82D8EEF9}"/>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1643490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858B-4740-968E-A87D-68252ECF09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A"/>
          </a:p>
        </p:txBody>
      </p:sp>
      <p:sp>
        <p:nvSpPr>
          <p:cNvPr id="3" name="Text Placeholder 2">
            <a:extLst>
              <a:ext uri="{FF2B5EF4-FFF2-40B4-BE49-F238E27FC236}">
                <a16:creationId xmlns:a16="http://schemas.microsoft.com/office/drawing/2014/main" id="{1F346834-7FFB-0884-6B29-9957EA0B80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1FFA83-6E3E-82C8-E5EA-C40CB2904063}"/>
              </a:ext>
            </a:extLst>
          </p:cNvPr>
          <p:cNvSpPr>
            <a:spLocks noGrp="1"/>
          </p:cNvSpPr>
          <p:nvPr>
            <p:ph type="dt" sz="half" idx="10"/>
          </p:nvPr>
        </p:nvSpPr>
        <p:spPr/>
        <p:txBody>
          <a:bodyPr/>
          <a:lstStyle/>
          <a:p>
            <a:endParaRPr lang="en-SA"/>
          </a:p>
        </p:txBody>
      </p:sp>
      <p:sp>
        <p:nvSpPr>
          <p:cNvPr id="5" name="Footer Placeholder 4">
            <a:extLst>
              <a:ext uri="{FF2B5EF4-FFF2-40B4-BE49-F238E27FC236}">
                <a16:creationId xmlns:a16="http://schemas.microsoft.com/office/drawing/2014/main" id="{55B8D391-0DB1-F481-26B7-EB355E93CDC1}"/>
              </a:ext>
            </a:extLst>
          </p:cNvPr>
          <p:cNvSpPr>
            <a:spLocks noGrp="1"/>
          </p:cNvSpPr>
          <p:nvPr>
            <p:ph type="ftr" sz="quarter" idx="11"/>
          </p:nvPr>
        </p:nvSpPr>
        <p:spPr/>
        <p:txBody>
          <a:bodyPr/>
          <a:lstStyle/>
          <a:p>
            <a:endParaRPr lang="en-SA"/>
          </a:p>
        </p:txBody>
      </p:sp>
      <p:sp>
        <p:nvSpPr>
          <p:cNvPr id="6" name="Slide Number Placeholder 5">
            <a:extLst>
              <a:ext uri="{FF2B5EF4-FFF2-40B4-BE49-F238E27FC236}">
                <a16:creationId xmlns:a16="http://schemas.microsoft.com/office/drawing/2014/main" id="{3DB2735F-4A14-0FD4-3FD2-B038F3BA9582}"/>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72879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9BBE-FC96-F394-2A51-572886A8D426}"/>
              </a:ext>
            </a:extLst>
          </p:cNvPr>
          <p:cNvSpPr>
            <a:spLocks noGrp="1"/>
          </p:cNvSpPr>
          <p:nvPr>
            <p:ph type="title"/>
          </p:nvPr>
        </p:nvSpPr>
        <p:spPr/>
        <p:txBody>
          <a:bodyPr/>
          <a:lstStyle/>
          <a:p>
            <a:r>
              <a:rPr lang="en-US"/>
              <a:t>Click to edit Master title style</a:t>
            </a:r>
            <a:endParaRPr lang="en-SA"/>
          </a:p>
        </p:txBody>
      </p:sp>
      <p:sp>
        <p:nvSpPr>
          <p:cNvPr id="3" name="Content Placeholder 2">
            <a:extLst>
              <a:ext uri="{FF2B5EF4-FFF2-40B4-BE49-F238E27FC236}">
                <a16:creationId xmlns:a16="http://schemas.microsoft.com/office/drawing/2014/main" id="{9923DF7B-95DD-C808-C963-3051ECB3D7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Content Placeholder 3">
            <a:extLst>
              <a:ext uri="{FF2B5EF4-FFF2-40B4-BE49-F238E27FC236}">
                <a16:creationId xmlns:a16="http://schemas.microsoft.com/office/drawing/2014/main" id="{88444C76-388C-CE23-02BD-AC94E1637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Date Placeholder 4">
            <a:extLst>
              <a:ext uri="{FF2B5EF4-FFF2-40B4-BE49-F238E27FC236}">
                <a16:creationId xmlns:a16="http://schemas.microsoft.com/office/drawing/2014/main" id="{75B02E80-E97E-5D26-CCB8-EDE8B4E169B9}"/>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ED7406F1-4FB2-B268-B0B5-2265E0DB5C0C}"/>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8DFBAE2D-C667-F793-F899-2D31690CDDE4}"/>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41882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B85C-2ED6-D5A4-1222-380CEE442757}"/>
              </a:ext>
            </a:extLst>
          </p:cNvPr>
          <p:cNvSpPr>
            <a:spLocks noGrp="1"/>
          </p:cNvSpPr>
          <p:nvPr>
            <p:ph type="title"/>
          </p:nvPr>
        </p:nvSpPr>
        <p:spPr>
          <a:xfrm>
            <a:off x="839788" y="365125"/>
            <a:ext cx="10515600" cy="1325563"/>
          </a:xfrm>
        </p:spPr>
        <p:txBody>
          <a:bodyPr/>
          <a:lstStyle/>
          <a:p>
            <a:r>
              <a:rPr lang="en-US"/>
              <a:t>Click to edit Master title style</a:t>
            </a:r>
            <a:endParaRPr lang="en-SA"/>
          </a:p>
        </p:txBody>
      </p:sp>
      <p:sp>
        <p:nvSpPr>
          <p:cNvPr id="3" name="Text Placeholder 2">
            <a:extLst>
              <a:ext uri="{FF2B5EF4-FFF2-40B4-BE49-F238E27FC236}">
                <a16:creationId xmlns:a16="http://schemas.microsoft.com/office/drawing/2014/main" id="{32599114-3244-AC1F-2ECB-23632E97B5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161676-6A2D-A221-3926-3A054434A0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5" name="Text Placeholder 4">
            <a:extLst>
              <a:ext uri="{FF2B5EF4-FFF2-40B4-BE49-F238E27FC236}">
                <a16:creationId xmlns:a16="http://schemas.microsoft.com/office/drawing/2014/main" id="{28A5564F-BE51-18AB-7A5B-367401ABD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4F043F-E8EE-403F-E9C4-3DAEDDE6A6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7" name="Date Placeholder 6">
            <a:extLst>
              <a:ext uri="{FF2B5EF4-FFF2-40B4-BE49-F238E27FC236}">
                <a16:creationId xmlns:a16="http://schemas.microsoft.com/office/drawing/2014/main" id="{9E049D3E-2480-CE82-7461-C2F303D8C055}"/>
              </a:ext>
            </a:extLst>
          </p:cNvPr>
          <p:cNvSpPr>
            <a:spLocks noGrp="1"/>
          </p:cNvSpPr>
          <p:nvPr>
            <p:ph type="dt" sz="half" idx="10"/>
          </p:nvPr>
        </p:nvSpPr>
        <p:spPr/>
        <p:txBody>
          <a:bodyPr/>
          <a:lstStyle/>
          <a:p>
            <a:endParaRPr lang="en-SA"/>
          </a:p>
        </p:txBody>
      </p:sp>
      <p:sp>
        <p:nvSpPr>
          <p:cNvPr id="8" name="Footer Placeholder 7">
            <a:extLst>
              <a:ext uri="{FF2B5EF4-FFF2-40B4-BE49-F238E27FC236}">
                <a16:creationId xmlns:a16="http://schemas.microsoft.com/office/drawing/2014/main" id="{6AD60D51-E3B0-3268-EC65-887D850BD521}"/>
              </a:ext>
            </a:extLst>
          </p:cNvPr>
          <p:cNvSpPr>
            <a:spLocks noGrp="1"/>
          </p:cNvSpPr>
          <p:nvPr>
            <p:ph type="ftr" sz="quarter" idx="11"/>
          </p:nvPr>
        </p:nvSpPr>
        <p:spPr/>
        <p:txBody>
          <a:bodyPr/>
          <a:lstStyle/>
          <a:p>
            <a:endParaRPr lang="en-SA"/>
          </a:p>
        </p:txBody>
      </p:sp>
      <p:sp>
        <p:nvSpPr>
          <p:cNvPr id="9" name="Slide Number Placeholder 8">
            <a:extLst>
              <a:ext uri="{FF2B5EF4-FFF2-40B4-BE49-F238E27FC236}">
                <a16:creationId xmlns:a16="http://schemas.microsoft.com/office/drawing/2014/main" id="{F5C2EB80-F5FA-65ED-B74D-3002EC31F48B}"/>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3700346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B68-47D7-19B8-3B22-BE1A41197D08}"/>
              </a:ext>
            </a:extLst>
          </p:cNvPr>
          <p:cNvSpPr>
            <a:spLocks noGrp="1"/>
          </p:cNvSpPr>
          <p:nvPr>
            <p:ph type="title"/>
          </p:nvPr>
        </p:nvSpPr>
        <p:spPr/>
        <p:txBody>
          <a:bodyPr/>
          <a:lstStyle/>
          <a:p>
            <a:r>
              <a:rPr lang="en-US"/>
              <a:t>Click to edit Master title style</a:t>
            </a:r>
            <a:endParaRPr lang="en-SA"/>
          </a:p>
        </p:txBody>
      </p:sp>
      <p:sp>
        <p:nvSpPr>
          <p:cNvPr id="3" name="Date Placeholder 2">
            <a:extLst>
              <a:ext uri="{FF2B5EF4-FFF2-40B4-BE49-F238E27FC236}">
                <a16:creationId xmlns:a16="http://schemas.microsoft.com/office/drawing/2014/main" id="{D59473BE-508A-E6B6-4ADE-424A9C2D1A02}"/>
              </a:ext>
            </a:extLst>
          </p:cNvPr>
          <p:cNvSpPr>
            <a:spLocks noGrp="1"/>
          </p:cNvSpPr>
          <p:nvPr>
            <p:ph type="dt" sz="half" idx="10"/>
          </p:nvPr>
        </p:nvSpPr>
        <p:spPr/>
        <p:txBody>
          <a:bodyPr/>
          <a:lstStyle/>
          <a:p>
            <a:endParaRPr lang="en-SA"/>
          </a:p>
        </p:txBody>
      </p:sp>
      <p:sp>
        <p:nvSpPr>
          <p:cNvPr id="4" name="Footer Placeholder 3">
            <a:extLst>
              <a:ext uri="{FF2B5EF4-FFF2-40B4-BE49-F238E27FC236}">
                <a16:creationId xmlns:a16="http://schemas.microsoft.com/office/drawing/2014/main" id="{61C06904-FBFC-287A-7771-68E693FF3CE8}"/>
              </a:ext>
            </a:extLst>
          </p:cNvPr>
          <p:cNvSpPr>
            <a:spLocks noGrp="1"/>
          </p:cNvSpPr>
          <p:nvPr>
            <p:ph type="ftr" sz="quarter" idx="11"/>
          </p:nvPr>
        </p:nvSpPr>
        <p:spPr/>
        <p:txBody>
          <a:bodyPr/>
          <a:lstStyle/>
          <a:p>
            <a:endParaRPr lang="en-SA"/>
          </a:p>
        </p:txBody>
      </p:sp>
      <p:sp>
        <p:nvSpPr>
          <p:cNvPr id="5" name="Slide Number Placeholder 4">
            <a:extLst>
              <a:ext uri="{FF2B5EF4-FFF2-40B4-BE49-F238E27FC236}">
                <a16:creationId xmlns:a16="http://schemas.microsoft.com/office/drawing/2014/main" id="{4ED9290C-5541-1E5D-5184-8F3E8A7559C7}"/>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37682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3B0E4-9AC3-7212-2EA2-9E636705FED1}"/>
              </a:ext>
            </a:extLst>
          </p:cNvPr>
          <p:cNvSpPr>
            <a:spLocks noGrp="1"/>
          </p:cNvSpPr>
          <p:nvPr>
            <p:ph type="dt" sz="half" idx="10"/>
          </p:nvPr>
        </p:nvSpPr>
        <p:spPr/>
        <p:txBody>
          <a:bodyPr/>
          <a:lstStyle/>
          <a:p>
            <a:endParaRPr lang="en-SA"/>
          </a:p>
        </p:txBody>
      </p:sp>
      <p:sp>
        <p:nvSpPr>
          <p:cNvPr id="3" name="Footer Placeholder 2">
            <a:extLst>
              <a:ext uri="{FF2B5EF4-FFF2-40B4-BE49-F238E27FC236}">
                <a16:creationId xmlns:a16="http://schemas.microsoft.com/office/drawing/2014/main" id="{4CBC54B2-C332-4E14-B816-5D43CA6A6553}"/>
              </a:ext>
            </a:extLst>
          </p:cNvPr>
          <p:cNvSpPr>
            <a:spLocks noGrp="1"/>
          </p:cNvSpPr>
          <p:nvPr>
            <p:ph type="ftr" sz="quarter" idx="11"/>
          </p:nvPr>
        </p:nvSpPr>
        <p:spPr/>
        <p:txBody>
          <a:bodyPr/>
          <a:lstStyle/>
          <a:p>
            <a:endParaRPr lang="en-SA"/>
          </a:p>
        </p:txBody>
      </p:sp>
      <p:sp>
        <p:nvSpPr>
          <p:cNvPr id="4" name="Slide Number Placeholder 3">
            <a:extLst>
              <a:ext uri="{FF2B5EF4-FFF2-40B4-BE49-F238E27FC236}">
                <a16:creationId xmlns:a16="http://schemas.microsoft.com/office/drawing/2014/main" id="{1B2BDEC0-0D3D-1B6D-161C-B8C189AF722D}"/>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16620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308F-45C8-2115-2F36-D0C4695EF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Content Placeholder 2">
            <a:extLst>
              <a:ext uri="{FF2B5EF4-FFF2-40B4-BE49-F238E27FC236}">
                <a16:creationId xmlns:a16="http://schemas.microsoft.com/office/drawing/2014/main" id="{9B15E3DC-A883-FACE-62FD-FB926CE33D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Text Placeholder 3">
            <a:extLst>
              <a:ext uri="{FF2B5EF4-FFF2-40B4-BE49-F238E27FC236}">
                <a16:creationId xmlns:a16="http://schemas.microsoft.com/office/drawing/2014/main" id="{94FD3796-69F2-BB21-FAE6-6907244E7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DCAB2C-B3D0-EC5C-43A1-E2DE8187E7A4}"/>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C1E6AEED-79EE-9694-373D-7BBC8D4AA089}"/>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8432CF61-3454-5E4B-D7A9-C7036218EE56}"/>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226774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C49A-2E62-5EFA-0296-FDAD39843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A"/>
          </a:p>
        </p:txBody>
      </p:sp>
      <p:sp>
        <p:nvSpPr>
          <p:cNvPr id="3" name="Picture Placeholder 2">
            <a:extLst>
              <a:ext uri="{FF2B5EF4-FFF2-40B4-BE49-F238E27FC236}">
                <a16:creationId xmlns:a16="http://schemas.microsoft.com/office/drawing/2014/main" id="{F9131F37-F876-7E47-EBCA-B2E5CFD4D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A"/>
          </a:p>
        </p:txBody>
      </p:sp>
      <p:sp>
        <p:nvSpPr>
          <p:cNvPr id="4" name="Text Placeholder 3">
            <a:extLst>
              <a:ext uri="{FF2B5EF4-FFF2-40B4-BE49-F238E27FC236}">
                <a16:creationId xmlns:a16="http://schemas.microsoft.com/office/drawing/2014/main" id="{BF1CF987-4D75-0786-7394-DFC130113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3878E-0D3D-C96A-B64B-AFBB3D3049B5}"/>
              </a:ext>
            </a:extLst>
          </p:cNvPr>
          <p:cNvSpPr>
            <a:spLocks noGrp="1"/>
          </p:cNvSpPr>
          <p:nvPr>
            <p:ph type="dt" sz="half" idx="10"/>
          </p:nvPr>
        </p:nvSpPr>
        <p:spPr/>
        <p:txBody>
          <a:bodyPr/>
          <a:lstStyle/>
          <a:p>
            <a:endParaRPr lang="en-SA"/>
          </a:p>
        </p:txBody>
      </p:sp>
      <p:sp>
        <p:nvSpPr>
          <p:cNvPr id="6" name="Footer Placeholder 5">
            <a:extLst>
              <a:ext uri="{FF2B5EF4-FFF2-40B4-BE49-F238E27FC236}">
                <a16:creationId xmlns:a16="http://schemas.microsoft.com/office/drawing/2014/main" id="{65808471-474C-2F64-F4F6-C00062255BB5}"/>
              </a:ext>
            </a:extLst>
          </p:cNvPr>
          <p:cNvSpPr>
            <a:spLocks noGrp="1"/>
          </p:cNvSpPr>
          <p:nvPr>
            <p:ph type="ftr" sz="quarter" idx="11"/>
          </p:nvPr>
        </p:nvSpPr>
        <p:spPr/>
        <p:txBody>
          <a:bodyPr/>
          <a:lstStyle/>
          <a:p>
            <a:endParaRPr lang="en-SA"/>
          </a:p>
        </p:txBody>
      </p:sp>
      <p:sp>
        <p:nvSpPr>
          <p:cNvPr id="7" name="Slide Number Placeholder 6">
            <a:extLst>
              <a:ext uri="{FF2B5EF4-FFF2-40B4-BE49-F238E27FC236}">
                <a16:creationId xmlns:a16="http://schemas.microsoft.com/office/drawing/2014/main" id="{061054B7-AD63-521B-2F66-523DFFBF5D4D}"/>
              </a:ext>
            </a:extLst>
          </p:cNvPr>
          <p:cNvSpPr>
            <a:spLocks noGrp="1"/>
          </p:cNvSpPr>
          <p:nvPr>
            <p:ph type="sldNum" sz="quarter" idx="12"/>
          </p:nvPr>
        </p:nvSpPr>
        <p:spPr/>
        <p:txBody>
          <a:bodyPr/>
          <a:lstStyle/>
          <a:p>
            <a:fld id="{322230B0-9B53-7144-AB74-EA0160B62675}" type="slidenum">
              <a:rPr lang="en-SA" smtClean="0"/>
              <a:t>‹#›</a:t>
            </a:fld>
            <a:endParaRPr lang="en-SA"/>
          </a:p>
        </p:txBody>
      </p:sp>
    </p:spTree>
    <p:extLst>
      <p:ext uri="{BB962C8B-B14F-4D97-AF65-F5344CB8AC3E}">
        <p14:creationId xmlns:p14="http://schemas.microsoft.com/office/powerpoint/2010/main" val="285137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CA2E61-616D-9956-66B2-0648055488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A"/>
          </a:p>
        </p:txBody>
      </p:sp>
      <p:sp>
        <p:nvSpPr>
          <p:cNvPr id="3" name="Text Placeholder 2">
            <a:extLst>
              <a:ext uri="{FF2B5EF4-FFF2-40B4-BE49-F238E27FC236}">
                <a16:creationId xmlns:a16="http://schemas.microsoft.com/office/drawing/2014/main" id="{445A28F9-2B0C-6690-CA23-9816E5273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A"/>
          </a:p>
        </p:txBody>
      </p:sp>
      <p:sp>
        <p:nvSpPr>
          <p:cNvPr id="4" name="Date Placeholder 3">
            <a:extLst>
              <a:ext uri="{FF2B5EF4-FFF2-40B4-BE49-F238E27FC236}">
                <a16:creationId xmlns:a16="http://schemas.microsoft.com/office/drawing/2014/main" id="{852B9FBB-E1C2-9E94-7D42-C7D0D308F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SA"/>
          </a:p>
        </p:txBody>
      </p:sp>
      <p:sp>
        <p:nvSpPr>
          <p:cNvPr id="5" name="Footer Placeholder 4">
            <a:extLst>
              <a:ext uri="{FF2B5EF4-FFF2-40B4-BE49-F238E27FC236}">
                <a16:creationId xmlns:a16="http://schemas.microsoft.com/office/drawing/2014/main" id="{7EE2DC30-AB2A-469B-A3A2-8B082C4E6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A"/>
          </a:p>
        </p:txBody>
      </p:sp>
      <p:sp>
        <p:nvSpPr>
          <p:cNvPr id="6" name="Slide Number Placeholder 5">
            <a:extLst>
              <a:ext uri="{FF2B5EF4-FFF2-40B4-BE49-F238E27FC236}">
                <a16:creationId xmlns:a16="http://schemas.microsoft.com/office/drawing/2014/main" id="{C37434DC-C7F3-57FF-A4A0-42625DF4D9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2230B0-9B53-7144-AB74-EA0160B62675}" type="slidenum">
              <a:rPr lang="en-SA" smtClean="0"/>
              <a:t>‹#›</a:t>
            </a:fld>
            <a:endParaRPr lang="en-SA"/>
          </a:p>
        </p:txBody>
      </p:sp>
    </p:spTree>
    <p:extLst>
      <p:ext uri="{BB962C8B-B14F-4D97-AF65-F5344CB8AC3E}">
        <p14:creationId xmlns:p14="http://schemas.microsoft.com/office/powerpoint/2010/main" val="3150605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istitlaa.ncc.gov.sa/ar/Tourism/MT/Pages/default.aspx" TargetMode="External"/><Relationship Id="rId7" Type="http://schemas.openxmlformats.org/officeDocument/2006/relationships/hyperlink" Target="https://istitlaa.ncc.gov.sa/ar/Tourism/MT/MTprojectlcchs/Pages/default.aspx" TargetMode="External"/><Relationship Id="rId2" Type="http://schemas.openxmlformats.org/officeDocument/2006/relationships/hyperlink" Target="https://istitlaa.ncc.gov.sa/ar/health/cbahi/Rehabilitation/Pages/default.aspx" TargetMode="External"/><Relationship Id="rId1" Type="http://schemas.openxmlformats.org/officeDocument/2006/relationships/slideLayout" Target="../slideLayouts/slideLayout1.xml"/><Relationship Id="rId6" Type="http://schemas.openxmlformats.org/officeDocument/2006/relationships/hyperlink" Target="https://istitlaa.ncc.gov.sa/ar/Tourism/MT/MTprojectpus/Pages/default.aspx" TargetMode="External"/><Relationship Id="rId11" Type="http://schemas.openxmlformats.org/officeDocument/2006/relationships/image" Target="../media/image32.png"/><Relationship Id="rId5" Type="http://schemas.openxmlformats.org/officeDocument/2006/relationships/hyperlink" Target="https://istitlaa.ncc.gov.sa/ar/Transportation/NDMO/GuidlineCert/Pages/default.aspx" TargetMode="External"/><Relationship Id="rId10" Type="http://schemas.openxmlformats.org/officeDocument/2006/relationships/image" Target="../media/image31.png"/><Relationship Id="rId4" Type="http://schemas.openxmlformats.org/officeDocument/2006/relationships/hyperlink" Target="https://istitlaa.ncc.gov.sa/ar/Transportation/NDMO/GuidelinesIssueCA/Pages/default.aspx" TargetMode="External"/><Relationship Id="rId9" Type="http://schemas.openxmlformats.org/officeDocument/2006/relationships/image" Target="cid:image069.png@01DD1209.FA56537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stitlaa.ncc.gov.sa/ar/Security/nca/AICG/Pages/default.aspx" TargetMode="External"/><Relationship Id="rId2" Type="http://schemas.openxmlformats.org/officeDocument/2006/relationships/hyperlink" Target="https://istitlaa.ncc.gov.sa/ar/Tourism/MT/HostelsInMakkahAndMadinah/Pages/default.aspx" TargetMode="Externa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hyperlink" Target="https://istitlaa.ncc.gov.sa/ar/Trade/mci/mcgovsa/Pages/default.aspx" TargetMode="External"/><Relationship Id="rId2" Type="http://schemas.openxmlformats.org/officeDocument/2006/relationships/hyperlink" Target="https://istitlaa.ncc.gov.sa/ar/Civil/Mewa/24AgricultureLaw/Pages/default.aspx" TargetMode="Externa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hyperlink" Target="https://istitlaa.ncc.gov.sa/ar/Trade/SAIP/IRCopyright/Pages/default.aspx" TargetMode="External"/><Relationship Id="rId7" Type="http://schemas.openxmlformats.org/officeDocument/2006/relationships/hyperlink" Target="https://istitlaa.ncc.gov.sa/ar/Sport/MOS/SportCompetitionsandEventsRegulation/Pages/default.aspx" TargetMode="External"/><Relationship Id="rId12" Type="http://schemas.openxmlformats.org/officeDocument/2006/relationships/image" Target="../media/image11.png"/><Relationship Id="rId2" Type="http://schemas.openxmlformats.org/officeDocument/2006/relationships/hyperlink" Target="https://istitlaa.ncc.gov.sa/ar/Sport/MOS/SportFacilitiesRegulation/Pages/default.aspx" TargetMode="External"/><Relationship Id="rId1" Type="http://schemas.openxmlformats.org/officeDocument/2006/relationships/slideLayout" Target="../slideLayouts/slideLayout1.xml"/><Relationship Id="rId6" Type="http://schemas.openxmlformats.org/officeDocument/2006/relationships/hyperlink" Target="https://istitlaa.ncc.gov.sa/ar/Energy/seec/TechnicalRegulations/Pages/default.aspx" TargetMode="External"/><Relationship Id="rId11" Type="http://schemas.openxmlformats.org/officeDocument/2006/relationships/image" Target="../media/image10.png"/><Relationship Id="rId5" Type="http://schemas.openxmlformats.org/officeDocument/2006/relationships/hyperlink" Target="https://istitlaa.ncc.gov.sa/ar/Security/nca/CybersecurityViolationClassification/Pages/default.aspx" TargetMode="External"/><Relationship Id="rId10" Type="http://schemas.openxmlformats.org/officeDocument/2006/relationships/image" Target="../media/image9.png"/><Relationship Id="rId4" Type="http://schemas.openxmlformats.org/officeDocument/2006/relationships/hyperlink" Target="https://istitlaa.ncc.gov.sa/ar/Civil/ncwm/implementingregulations/Pages/default.aspx"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istitlaa.ncc.gov.sa/ar/Transportation/mawani/1/Pages/default.aspx" TargetMode="External"/><Relationship Id="rId7" Type="http://schemas.openxmlformats.org/officeDocument/2006/relationships/hyperlink" Target="https://istitlaa.ncc.gov.sa/ar/health/sfda/Pages/default.aspx" TargetMode="External"/><Relationship Id="rId12" Type="http://schemas.openxmlformats.org/officeDocument/2006/relationships/image" Target="../media/image16.png"/><Relationship Id="rId2" Type="http://schemas.openxmlformats.org/officeDocument/2006/relationships/hyperlink" Target="https://istitlaa.ncc.gov.sa/ar/Sport/MOS/SportClubsInvestmentRegulation/Pages/default.aspx" TargetMode="External"/><Relationship Id="rId1" Type="http://schemas.openxmlformats.org/officeDocument/2006/relationships/slideLayout" Target="../slideLayouts/slideLayout1.xml"/><Relationship Id="rId6" Type="http://schemas.openxmlformats.org/officeDocument/2006/relationships/hyperlink" Target="https://istitlaa.ncc.gov.sa/ar/Finance/Mof/GTPLExecutiveRegulation2/Pages/default.aspx" TargetMode="External"/><Relationship Id="rId11" Type="http://schemas.openxmlformats.org/officeDocument/2006/relationships/image" Target="../media/image15.png"/><Relationship Id="rId5" Type="http://schemas.openxmlformats.org/officeDocument/2006/relationships/hyperlink" Target="https://istitlaa.ncc.gov.sa/ar/Sport/MOS/SportAcademiesRegulation/Pages/default.aspx" TargetMode="External"/><Relationship Id="rId10" Type="http://schemas.openxmlformats.org/officeDocument/2006/relationships/image" Target="../media/image11.png"/><Relationship Id="rId4" Type="http://schemas.openxmlformats.org/officeDocument/2006/relationships/hyperlink" Target="https://istitlaa.ncc.gov.sa/ar/Civil/ncwm/UpdateVCSWML/Pages/default.aspx"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istitlaa.ncc.gov.sa/ar/Trade/SCE/EngineeringDesignContract/Pages/default.aspx" TargetMode="External"/><Relationship Id="rId7" Type="http://schemas.openxmlformats.org/officeDocument/2006/relationships/image" Target="../media/image18.png"/><Relationship Id="rId2" Type="http://schemas.openxmlformats.org/officeDocument/2006/relationships/hyperlink" Target="https://istitlaa.ncc.gov.sa/ar/Security/nca/NFCISIR/Pages/default.aspx"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istitlaa.ncc.gov.sa/ar/health/scfhs/www/Pages/default.aspx" TargetMode="External"/><Relationship Id="rId10" Type="http://schemas.openxmlformats.org/officeDocument/2006/relationships/image" Target="cid:image048.png@01DD1200.25445C80" TargetMode="External"/><Relationship Id="rId4" Type="http://schemas.openxmlformats.org/officeDocument/2006/relationships/hyperlink" Target="https://istitlaa.ncc.gov.sa/ar/health/sfda/DPENPDMP/Pages/default.aspx" TargetMode="Externa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istitlaa.ncc.gov.sa/ar/Royalcommissions/RCU/IdentitySignageRules/Pages/default.aspx" TargetMode="External"/><Relationship Id="rId2" Type="http://schemas.openxmlformats.org/officeDocument/2006/relationships/hyperlink" Target="https://istitlaa.ncc.gov.sa/ar/Tourism/MT/VioAndPenHajj/Pages/default.aspx" TargetMode="Externa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istitlaa.ncc.gov.sa/ar/Royalcommissions/RCU/HoardingConstructionSites/Pages/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stitlaa.ncc.gov.sa/ar/health/sfda/fff/Pages/default.aspx" TargetMode="Externa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istitlaa.ncc.gov.sa/ar/Municipality/momra/commercial/Pages/default.aspx" TargetMode="External"/><Relationship Id="rId4" Type="http://schemas.openxmlformats.org/officeDocument/2006/relationships/hyperlink" Target="https://istitlaa.ncc.gov.sa/ar/Municipality/momra/Donations/Pages/default.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stitlaa.ncc.gov.sa/ar/Transportation/NDMO/AIFirstPolicy/Pages/default.aspx" TargetMode="External"/><Relationship Id="rId2" Type="http://schemas.openxmlformats.org/officeDocument/2006/relationships/hyperlink" Target="https://istitlaa.ncc.gov.sa/ar/Education/nelc/SharedDigitalResources/Pages/default.aspx" TargetMode="Externa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istitlaa.ncc.gov.sa/ar/OtherSectors/jsdo/LandSubdivisionPlanReviewProceduresManual/Pages/default.aspx" TargetMode="External"/><Relationship Id="rId7" Type="http://schemas.openxmlformats.org/officeDocument/2006/relationships/image" Target="cid:image065.png@01DD1209.2D3226D0" TargetMode="External"/><Relationship Id="rId2" Type="http://schemas.openxmlformats.org/officeDocument/2006/relationships/hyperlink" Target="https://istitlaa.ncc.gov.sa/ar/health/sfda/RGSA/Pages/default.aspx" TargetMode="Externa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istitlaa.ncc.gov.sa/ar/Military/998/GuidelinesfortheRegulationofthe/Pages/default.aspx" TargetMode="External"/><Relationship Id="rId10" Type="http://schemas.openxmlformats.org/officeDocument/2006/relationships/image" Target="../media/image29.png"/><Relationship Id="rId4" Type="http://schemas.openxmlformats.org/officeDocument/2006/relationships/hyperlink" Target="https://istitlaa.ncc.gov.sa/ar/health/sfda/VRG/Pages/default.aspx" TargetMode="External"/><Relationship Id="rId9" Type="http://schemas.openxmlformats.org/officeDocument/2006/relationships/image" Target="cid:image066.png@01DD1209.2D3226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88B6A-7BEF-344F-ED11-ADD8ADFFD2F4}"/>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3B58B122-31F9-C095-A8B0-A4873A9672D7}"/>
              </a:ext>
            </a:extLst>
          </p:cNvPr>
          <p:cNvPicPr>
            <a:picLocks noChangeAspect="1"/>
          </p:cNvPicPr>
          <p:nvPr/>
        </p:nvPicPr>
        <p:blipFill>
          <a:blip r:embed="rId2"/>
          <a:srcRect t="48" b="48"/>
          <a:stretch/>
        </p:blipFill>
        <p:spPr>
          <a:xfrm>
            <a:off x="0" y="0"/>
            <a:ext cx="12192000" cy="6858000"/>
          </a:xfrm>
          <a:prstGeom prst="rect">
            <a:avLst/>
          </a:prstGeom>
        </p:spPr>
      </p:pic>
      <p:pic>
        <p:nvPicPr>
          <p:cNvPr id="22" name="Graphic 21">
            <a:extLst>
              <a:ext uri="{FF2B5EF4-FFF2-40B4-BE49-F238E27FC236}">
                <a16:creationId xmlns:a16="http://schemas.microsoft.com/office/drawing/2014/main" id="{28C4428C-83B3-49A6-10A8-70F829E223AA}"/>
              </a:ext>
            </a:extLst>
          </p:cNvPr>
          <p:cNvPicPr>
            <a:picLocks noChangeAspect="1"/>
          </p:cNvPicPr>
          <p:nvPr/>
        </p:nvPicPr>
        <p:blipFill>
          <a:blip r:embed="rId3">
            <a:lum bright="100000" contrast="100000"/>
            <a:extLst>
              <a:ext uri="{96DAC541-7B7A-43D3-8B79-37D633B846F1}">
                <asvg:svgBlip xmlns:asvg="http://schemas.microsoft.com/office/drawing/2016/SVG/main" r:embed="rId4"/>
              </a:ext>
            </a:extLst>
          </a:blip>
          <a:stretch>
            <a:fillRect/>
          </a:stretch>
        </p:blipFill>
        <p:spPr>
          <a:xfrm>
            <a:off x="9719734" y="-84239"/>
            <a:ext cx="2252134" cy="1591841"/>
          </a:xfrm>
          <a:prstGeom prst="rect">
            <a:avLst/>
          </a:prstGeom>
        </p:spPr>
      </p:pic>
      <p:sp>
        <p:nvSpPr>
          <p:cNvPr id="3" name="TextBox 2">
            <a:extLst>
              <a:ext uri="{FF2B5EF4-FFF2-40B4-BE49-F238E27FC236}">
                <a16:creationId xmlns:a16="http://schemas.microsoft.com/office/drawing/2014/main" id="{C9DA785F-5C42-F03B-E65D-1167BBE4FB48}"/>
              </a:ext>
            </a:extLst>
          </p:cNvPr>
          <p:cNvSpPr txBox="1"/>
          <p:nvPr/>
        </p:nvSpPr>
        <p:spPr>
          <a:xfrm>
            <a:off x="439021" y="2654251"/>
            <a:ext cx="6355540" cy="1323439"/>
          </a:xfrm>
          <a:prstGeom prst="rect">
            <a:avLst/>
          </a:prstGeom>
          <a:noFill/>
        </p:spPr>
        <p:txBody>
          <a:bodyPr wrap="square" rtlCol="0">
            <a:spAutoFit/>
          </a:bodyPr>
          <a:lstStyle/>
          <a:p>
            <a:pPr algn="ctr" rtl="1"/>
            <a:r>
              <a:rPr lang="ar-SA" sz="4000" b="1" dirty="0">
                <a:solidFill>
                  <a:srgbClr val="FFFFFF"/>
                </a:solidFill>
                <a:latin typeface="Sakkal Majalla" panose="02000000000000000000" pitchFamily="2" charset="-78"/>
                <a:cs typeface="Sakkal Majalla" panose="02000000000000000000" pitchFamily="2" charset="-78"/>
              </a:rPr>
              <a:t>المشروعات المطروحة لاستطلاع المرئيات عبر</a:t>
            </a:r>
            <a:r>
              <a:rPr lang="ar-SA" sz="3600" b="1" dirty="0">
                <a:solidFill>
                  <a:srgbClr val="FFFFFF"/>
                </a:solidFill>
                <a:latin typeface="Sakkal Majalla" panose="02000000000000000000" pitchFamily="2" charset="-78"/>
                <a:cs typeface="Sakkal Majalla" panose="02000000000000000000" pitchFamily="2" charset="-78"/>
              </a:rPr>
              <a:t> (منصة استطلاع)</a:t>
            </a:r>
            <a:endParaRPr lang="en-US" sz="4000" b="1" dirty="0">
              <a:solidFill>
                <a:srgbClr val="FFFFFF"/>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53306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01544" y="191141"/>
            <a:ext cx="3989711" cy="523220"/>
          </a:xfrm>
          <a:prstGeom prst="rect">
            <a:avLst/>
          </a:prstGeom>
        </p:spPr>
        <p:txBody>
          <a:bodyPr wrap="square">
            <a:spAutoFit/>
          </a:bodyPr>
          <a:lstStyle/>
          <a:p>
            <a:pPr algn="ctr" rtl="1"/>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المعايير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1577964858"/>
              </p:ext>
            </p:extLst>
          </p:nvPr>
        </p:nvGraphicFramePr>
        <p:xfrm>
          <a:off x="270588" y="739017"/>
          <a:ext cx="11756572" cy="5315498"/>
        </p:xfrm>
        <a:graphic>
          <a:graphicData uri="http://schemas.openxmlformats.org/drawingml/2006/table">
            <a:tbl>
              <a:tblPr/>
              <a:tblGrid>
                <a:gridCol w="1073020">
                  <a:extLst>
                    <a:ext uri="{9D8B030D-6E8A-4147-A177-3AD203B41FA5}">
                      <a16:colId xmlns:a16="http://schemas.microsoft.com/office/drawing/2014/main" val="1661640793"/>
                    </a:ext>
                  </a:extLst>
                </a:gridCol>
                <a:gridCol w="4935894">
                  <a:extLst>
                    <a:ext uri="{9D8B030D-6E8A-4147-A177-3AD203B41FA5}">
                      <a16:colId xmlns:a16="http://schemas.microsoft.com/office/drawing/2014/main" val="2064342810"/>
                    </a:ext>
                  </a:extLst>
                </a:gridCol>
                <a:gridCol w="2006082">
                  <a:extLst>
                    <a:ext uri="{9D8B030D-6E8A-4147-A177-3AD203B41FA5}">
                      <a16:colId xmlns:a16="http://schemas.microsoft.com/office/drawing/2014/main" val="20000"/>
                    </a:ext>
                  </a:extLst>
                </a:gridCol>
                <a:gridCol w="1688840">
                  <a:extLst>
                    <a:ext uri="{9D8B030D-6E8A-4147-A177-3AD203B41FA5}">
                      <a16:colId xmlns:a16="http://schemas.microsoft.com/office/drawing/2014/main" val="20001"/>
                    </a:ext>
                  </a:extLst>
                </a:gridCol>
                <a:gridCol w="1660849">
                  <a:extLst>
                    <a:ext uri="{9D8B030D-6E8A-4147-A177-3AD203B41FA5}">
                      <a16:colId xmlns:a16="http://schemas.microsoft.com/office/drawing/2014/main" val="20003"/>
                    </a:ext>
                  </a:extLst>
                </a:gridCol>
                <a:gridCol w="391887">
                  <a:extLst>
                    <a:ext uri="{9D8B030D-6E8A-4147-A177-3AD203B41FA5}">
                      <a16:colId xmlns:a16="http://schemas.microsoft.com/office/drawing/2014/main" val="20002"/>
                    </a:ext>
                  </a:extLst>
                </a:gridCol>
              </a:tblGrid>
              <a:tr h="576949">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1026368">
                <a:tc>
                  <a:txBody>
                    <a:bodyPr/>
                    <a:lstStyle/>
                    <a:p>
                      <a:pPr algn="ctr"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18 يوليو 2026م</a:t>
                      </a:r>
                      <a:endPar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just"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تطوير وإصدار معايير وطنية لخدمات التأهيل الطبي في المملكة العربية السعودية كمرجع وطني موحّد يحدد المتطلبات الأساسية لتقديم الخدمة بشكل آمن وفعال ومتمحور حول المريض، وأن تكون المعايير قابلة للتطبيق على خدمات التأهيل الطبي. ويركّز المشروع على توحيد ممارسات الرعاية السريرية والحوكمة والعمليات الداعمة، وتعزيز الوقاية من العدوى وإدارة المخاطر وسلامة البيئة والتجهيزات، ورفع كفاءة القوى العاملة. كما يدعم التحسين المستمر عبر مؤشرات أداء قابلة للقياس وآليات تقييم واضحة تُسهم في تعزيز جودة الخدمات وموثوقيتها واستمراريتها، وبما يتوافق مع المتطلبات التنظيمية الوطنية ذات الصلة</a:t>
                      </a:r>
                      <a:r>
                        <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المعايير الوطنية لخدمات التأهيل الطبي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المعايير الوطنية لخدمات التأهيل الطبي</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ctr"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24 يوليو 2026م</a:t>
                      </a:r>
                      <a:endPar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just"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تطوير وتحسين معايير مرافق الضيافة السياحية بما يعزز جودة خدمات الإقامة وترتقي بتجربة الزوار ويسهم في دعم استدامة القطاع السياحي.</a:t>
                      </a:r>
                      <a:endPar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وزارة السياحة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7 مشروعات</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تحديث معايير مرافق الضيافة السياحية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r h="740790">
                <a:tc>
                  <a:txBody>
                    <a:bodyPr/>
                    <a:lstStyle/>
                    <a:p>
                      <a:pPr algn="ctr"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6 أغسطس 2026م</a:t>
                      </a:r>
                      <a:endPar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just"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الدليل إلى وضع إطار تنظيمي واضح ومتّسق وموثوق لحوكمة ترخيص الجهات المفوّضة من قبل الجهة المختصّة بإصدار شهادات الاعتماد لجهات التحكّم والمعالجة وفقًا لمتطلبات نظام حماية البيانات الشخصية</a:t>
                      </a:r>
                      <a:r>
                        <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p>
                      <a:pPr algn="just"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دليل معايير تراخيص أنشطة إصدار شهادات الاعتماد لجهات التحكم وجهات المعالجة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دليل معايير تراخيص أنشطة إصدار شهادات الاعتماد لجهات التحكم وجهات المعالجة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2368493237"/>
                  </a:ext>
                </a:extLst>
              </a:tr>
              <a:tr h="706048">
                <a:tc>
                  <a:txBody>
                    <a:bodyPr/>
                    <a:lstStyle/>
                    <a:p>
                      <a:pPr algn="ctr"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6 أغسطس 2026م</a:t>
                      </a:r>
                      <a:endPar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just"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الدليل إلى وضع إطار تنظيمي واضح ومتسق وموثوق يحكم إصدار شهادات الاعتماد وأداء أنشطة التدقيق والفحص بموجب نظام حماية البيانات الشخصية</a:t>
                      </a:r>
                      <a:r>
                        <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دليل معايير إصدار شهادات الاعتماد لجهات التحكم وجهات المعالجة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دليل معايير إصدار شهادات الاعتماد لجهات التحكم وجهات المعالجة</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4</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0002"/>
                  </a:ext>
                </a:extLst>
              </a:tr>
              <a:tr h="740790">
                <a:tc>
                  <a:txBody>
                    <a:bodyPr/>
                    <a:lstStyle/>
                    <a:p>
                      <a:pPr algn="ctr"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7 أغسطس 2026م</a:t>
                      </a:r>
                      <a:endPar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just"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تهدف المعايير إلى تطوير جودة وحدات الضيافة الخاصة بما يتوافق مع أفضل الممارسات المحلية والدولية، بهدف رفع جودة الوحدات، وتحسين مستويات الامتثال، وتطوير تجربة الضيوف، ودعم تنافسية قطاع الضيافة</a:t>
                      </a:r>
                      <a:r>
                        <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معايير ترخيص وحدة الضيافة الخاصة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0">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معايير ترخيص وحدة الضيافة الخاصة</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algn="ctr" rtl="0">
                        <a:lnSpc>
                          <a:spcPct val="107000"/>
                        </a:lnSpc>
                      </a:pPr>
                      <a:r>
                        <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5</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extLst>
                  <a:ext uri="{0D108BD9-81ED-4DB2-BD59-A6C34878D82A}">
                    <a16:rowId xmlns:a16="http://schemas.microsoft.com/office/drawing/2014/main" val="341295654"/>
                  </a:ext>
                </a:extLst>
              </a:tr>
              <a:tr h="740790">
                <a:tc>
                  <a:txBody>
                    <a:bodyPr/>
                    <a:lstStyle/>
                    <a:p>
                      <a:pPr algn="ctr"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6 أغسطس 2026م</a:t>
                      </a:r>
                      <a:endPar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just" rtl="1">
                        <a:lnSpc>
                          <a:spcPct val="107000"/>
                        </a:lnSpc>
                      </a:pPr>
                      <a:r>
                        <a:rPr lang="ar-SA"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تحديث وتطوير معايير ترخيص وتصنيف نزل موسم الحج بما يسهم في رفع جودة خدمات الضيافة وتحسين تجربة ضيوف الرحمن، وتعزيز مستويات الامتثال، ودعم تنافسية قطاع الضيافة</a:t>
                      </a:r>
                      <a:r>
                        <a:rPr lang="en-US" sz="12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معايير ترخيص وتصنيف نزل موسم الحج</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معايير ترخيص وتصنيف نزل موسم الحج</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algn="ctr" rtl="0">
                        <a:lnSpc>
                          <a:spcPct val="107000"/>
                        </a:lnSpc>
                      </a:pP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6</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2042666512"/>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31478" y="338907"/>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31478" y="314251"/>
            <a:ext cx="303609" cy="276999"/>
          </a:xfrm>
          <a:prstGeom prst="rect">
            <a:avLst/>
          </a:prstGeom>
          <a:noFill/>
        </p:spPr>
        <p:txBody>
          <a:bodyPr wrap="square" rtlCol="1">
            <a:spAutoFit/>
          </a:bodyPr>
          <a:lstStyle/>
          <a:p>
            <a:r>
              <a:rPr lang="ar-SA" sz="1200" dirty="0">
                <a:solidFill>
                  <a:schemeClr val="bg1"/>
                </a:solidFill>
              </a:rPr>
              <a:t>9</a:t>
            </a:r>
          </a:p>
        </p:txBody>
      </p:sp>
      <p:pic>
        <p:nvPicPr>
          <p:cNvPr id="16" name="صورة 15">
            <a:extLst>
              <a:ext uri="{FF2B5EF4-FFF2-40B4-BE49-F238E27FC236}">
                <a16:creationId xmlns:a16="http://schemas.microsoft.com/office/drawing/2014/main" id="{6EC28D48-CA45-4C2E-8F32-79FDD2FEAE3B}"/>
              </a:ext>
            </a:extLst>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434526" y="1560121"/>
            <a:ext cx="1630998" cy="736289"/>
          </a:xfrm>
          <a:prstGeom prst="rect">
            <a:avLst/>
          </a:prstGeom>
          <a:noFill/>
          <a:ln>
            <a:noFill/>
          </a:ln>
        </p:spPr>
      </p:pic>
      <p:pic>
        <p:nvPicPr>
          <p:cNvPr id="17" name="صورة 16">
            <a:extLst>
              <a:ext uri="{FF2B5EF4-FFF2-40B4-BE49-F238E27FC236}">
                <a16:creationId xmlns:a16="http://schemas.microsoft.com/office/drawing/2014/main" id="{B73436FD-7E64-4A77-8E8F-EB81539F5CAD}"/>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457470" y="2535280"/>
            <a:ext cx="1653942" cy="552450"/>
          </a:xfrm>
          <a:prstGeom prst="rect">
            <a:avLst/>
          </a:prstGeom>
          <a:noFill/>
        </p:spPr>
      </p:pic>
      <p:pic>
        <p:nvPicPr>
          <p:cNvPr id="18" name="صورة 17">
            <a:extLst>
              <a:ext uri="{FF2B5EF4-FFF2-40B4-BE49-F238E27FC236}">
                <a16:creationId xmlns:a16="http://schemas.microsoft.com/office/drawing/2014/main" id="{10175196-1712-4622-A774-BDB5C77D6317}"/>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434526" y="3217821"/>
            <a:ext cx="1630998" cy="552450"/>
          </a:xfrm>
          <a:prstGeom prst="rect">
            <a:avLst/>
          </a:prstGeom>
          <a:noFill/>
        </p:spPr>
      </p:pic>
      <p:pic>
        <p:nvPicPr>
          <p:cNvPr id="19" name="صورة 18">
            <a:extLst>
              <a:ext uri="{FF2B5EF4-FFF2-40B4-BE49-F238E27FC236}">
                <a16:creationId xmlns:a16="http://schemas.microsoft.com/office/drawing/2014/main" id="{57F72343-14FB-44D0-8418-176AC5F73E59}"/>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457470" y="3996053"/>
            <a:ext cx="1630998" cy="552450"/>
          </a:xfrm>
          <a:prstGeom prst="rect">
            <a:avLst/>
          </a:prstGeom>
          <a:noFill/>
        </p:spPr>
      </p:pic>
      <p:pic>
        <p:nvPicPr>
          <p:cNvPr id="20" name="صورة 19">
            <a:extLst>
              <a:ext uri="{FF2B5EF4-FFF2-40B4-BE49-F238E27FC236}">
                <a16:creationId xmlns:a16="http://schemas.microsoft.com/office/drawing/2014/main" id="{B4D4FD76-A0AA-4E37-B787-8808986C347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457470" y="4678594"/>
            <a:ext cx="1653942" cy="552450"/>
          </a:xfrm>
          <a:prstGeom prst="rect">
            <a:avLst/>
          </a:prstGeom>
          <a:noFill/>
        </p:spPr>
      </p:pic>
      <p:pic>
        <p:nvPicPr>
          <p:cNvPr id="21" name="صورة 20">
            <a:extLst>
              <a:ext uri="{FF2B5EF4-FFF2-40B4-BE49-F238E27FC236}">
                <a16:creationId xmlns:a16="http://schemas.microsoft.com/office/drawing/2014/main" id="{AC3DA8E0-6457-43E7-848C-E1798FDCFF4C}"/>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411582" y="5389503"/>
            <a:ext cx="1653942" cy="552450"/>
          </a:xfrm>
          <a:prstGeom prst="rect">
            <a:avLst/>
          </a:prstGeom>
          <a:noFill/>
        </p:spPr>
      </p:pic>
    </p:spTree>
    <p:extLst>
      <p:ext uri="{BB962C8B-B14F-4D97-AF65-F5344CB8AC3E}">
        <p14:creationId xmlns:p14="http://schemas.microsoft.com/office/powerpoint/2010/main" val="412929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29536" y="428798"/>
            <a:ext cx="3989711" cy="523220"/>
          </a:xfrm>
          <a:prstGeom prst="rect">
            <a:avLst/>
          </a:prstGeom>
        </p:spPr>
        <p:txBody>
          <a:bodyPr wrap="square">
            <a:spAutoFit/>
          </a:bodyPr>
          <a:lstStyle/>
          <a:p>
            <a:pPr algn="ctr" rtl="1"/>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الإرشادات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438940230"/>
              </p:ext>
            </p:extLst>
          </p:nvPr>
        </p:nvGraphicFramePr>
        <p:xfrm>
          <a:off x="614661" y="1203850"/>
          <a:ext cx="11065210" cy="3965308"/>
        </p:xfrm>
        <a:graphic>
          <a:graphicData uri="http://schemas.openxmlformats.org/drawingml/2006/table">
            <a:tbl>
              <a:tblPr/>
              <a:tblGrid>
                <a:gridCol w="1327892">
                  <a:extLst>
                    <a:ext uri="{9D8B030D-6E8A-4147-A177-3AD203B41FA5}">
                      <a16:colId xmlns:a16="http://schemas.microsoft.com/office/drawing/2014/main" val="1661640793"/>
                    </a:ext>
                  </a:extLst>
                </a:gridCol>
                <a:gridCol w="2867658">
                  <a:extLst>
                    <a:ext uri="{9D8B030D-6E8A-4147-A177-3AD203B41FA5}">
                      <a16:colId xmlns:a16="http://schemas.microsoft.com/office/drawing/2014/main" val="2064342810"/>
                    </a:ext>
                  </a:extLst>
                </a:gridCol>
                <a:gridCol w="2097775">
                  <a:extLst>
                    <a:ext uri="{9D8B030D-6E8A-4147-A177-3AD203B41FA5}">
                      <a16:colId xmlns:a16="http://schemas.microsoft.com/office/drawing/2014/main" val="20000"/>
                    </a:ext>
                  </a:extLst>
                </a:gridCol>
                <a:gridCol w="2052259">
                  <a:extLst>
                    <a:ext uri="{9D8B030D-6E8A-4147-A177-3AD203B41FA5}">
                      <a16:colId xmlns:a16="http://schemas.microsoft.com/office/drawing/2014/main" val="20001"/>
                    </a:ext>
                  </a:extLst>
                </a:gridCol>
                <a:gridCol w="2183185">
                  <a:extLst>
                    <a:ext uri="{9D8B030D-6E8A-4147-A177-3AD203B41FA5}">
                      <a16:colId xmlns:a16="http://schemas.microsoft.com/office/drawing/2014/main" val="20003"/>
                    </a:ext>
                  </a:extLst>
                </a:gridCol>
                <a:gridCol w="536441">
                  <a:extLst>
                    <a:ext uri="{9D8B030D-6E8A-4147-A177-3AD203B41FA5}">
                      <a16:colId xmlns:a16="http://schemas.microsoft.com/office/drawing/2014/main" val="20002"/>
                    </a:ext>
                  </a:extLst>
                </a:gridCol>
              </a:tblGrid>
              <a:tr h="902192">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1468073">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31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وضع تعليمات تنظيمية لممارسة نشاط مرفق الضيافة السياحي من نوع (النزل) خلال موسم الحج في مدينتي مكة المكرمة والمدينة المنورة، بما يحدد المتطلبات والضوابط التشغيلية والتنظيمية، ويعزز جودة الخدمات المقدمة لضيوف الرحمن، بما يحقق أعلى مستويات الامتثال</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تعليمات ممارسة نشاط مرفق الضيافة السياحي نوع (النزل) خلال موسم الحج في مدينتي مكة المكرمة والمدينة المنورة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تعليمات ممارسة نشاط مرفق الضيافة السياحي نوع (النزل) خلال موسم الحج في مدينتي مكة المكرمة والمدينة المنورة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95043">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5 أغسطس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وضع متطلبات الأمن السيبراني ( والتي تم تحديدها في وثائق الهيئة الأخرى) في سياق أنظمة الذكاء الاصطناعي بما يسهم في تعزيز الأمن السيبراني لدى الجهات ومن أهم الأهداف التي تسعى هذه الوثيقة إلى تحقيقها وهي التأكيد على أهمية حماية المكونات المختلفة لأنظمة الذكاء الاصطناعي وكذلك الحماية من التهديدات الناشئة عن استخدام أنظمة الذكاء الاصطناعي.</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إرشادات الأمن السيبراني للذكاء الاصطناعي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إرشادات الأمن السيبراني للذكاء الاصطناعي</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60767" y="577201"/>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60767" y="577201"/>
            <a:ext cx="419104" cy="276999"/>
          </a:xfrm>
          <a:prstGeom prst="rect">
            <a:avLst/>
          </a:prstGeom>
          <a:noFill/>
        </p:spPr>
        <p:txBody>
          <a:bodyPr wrap="square" rtlCol="1">
            <a:spAutoFit/>
          </a:bodyPr>
          <a:lstStyle/>
          <a:p>
            <a:r>
              <a:rPr lang="ar-SA" sz="1200" dirty="0">
                <a:solidFill>
                  <a:schemeClr val="bg1"/>
                </a:solidFill>
              </a:rPr>
              <a:t>10</a:t>
            </a:r>
          </a:p>
        </p:txBody>
      </p:sp>
      <p:pic>
        <p:nvPicPr>
          <p:cNvPr id="8" name="صورة 7">
            <a:extLst>
              <a:ext uri="{FF2B5EF4-FFF2-40B4-BE49-F238E27FC236}">
                <a16:creationId xmlns:a16="http://schemas.microsoft.com/office/drawing/2014/main" id="{087D25BD-4E7C-4940-ADBD-E5DB69CB5EE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35895" y="2248678"/>
            <a:ext cx="1825026" cy="792719"/>
          </a:xfrm>
          <a:prstGeom prst="rect">
            <a:avLst/>
          </a:prstGeom>
          <a:noFill/>
        </p:spPr>
      </p:pic>
      <p:pic>
        <p:nvPicPr>
          <p:cNvPr id="10" name="صورة 9">
            <a:extLst>
              <a:ext uri="{FF2B5EF4-FFF2-40B4-BE49-F238E27FC236}">
                <a16:creationId xmlns:a16="http://schemas.microsoft.com/office/drawing/2014/main" id="{1AF7692F-E7FC-410F-9D25-EB1E34D97A3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35895" y="4086225"/>
            <a:ext cx="1825026" cy="863082"/>
          </a:xfrm>
          <a:prstGeom prst="rect">
            <a:avLst/>
          </a:prstGeom>
          <a:noFill/>
        </p:spPr>
      </p:pic>
    </p:spTree>
    <p:extLst>
      <p:ext uri="{BB962C8B-B14F-4D97-AF65-F5344CB8AC3E}">
        <p14:creationId xmlns:p14="http://schemas.microsoft.com/office/powerpoint/2010/main" val="25863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56F0-341B-3DEE-4E13-C8B9A81E468E}"/>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47F7EFA3-3C64-767A-1880-9F25796EBB86}"/>
              </a:ext>
            </a:extLst>
          </p:cNvPr>
          <p:cNvPicPr>
            <a:picLocks noChangeAspect="1"/>
          </p:cNvPicPr>
          <p:nvPr/>
        </p:nvPicPr>
        <p:blipFill>
          <a:blip r:embed="rId2"/>
          <a:srcRect t="48" b="48"/>
          <a:stretch/>
        </p:blipFill>
        <p:spPr>
          <a:xfrm>
            <a:off x="0" y="1"/>
            <a:ext cx="12192000" cy="6858000"/>
          </a:xfrm>
          <a:prstGeom prst="rect">
            <a:avLst/>
          </a:prstGeom>
        </p:spPr>
      </p:pic>
      <p:pic>
        <p:nvPicPr>
          <p:cNvPr id="22" name="Graphic 21">
            <a:extLst>
              <a:ext uri="{FF2B5EF4-FFF2-40B4-BE49-F238E27FC236}">
                <a16:creationId xmlns:a16="http://schemas.microsoft.com/office/drawing/2014/main" id="{098758E7-359A-B2DB-DA1B-978EC7BA69CE}"/>
              </a:ext>
            </a:extLst>
          </p:cNvPr>
          <p:cNvPicPr>
            <a:picLocks noChangeAspect="1"/>
          </p:cNvPicPr>
          <p:nvPr/>
        </p:nvPicPr>
        <p:blipFill>
          <a:blip r:embed="rId3">
            <a:lum bright="100000" contrast="100000"/>
            <a:extLst>
              <a:ext uri="{96DAC541-7B7A-43D3-8B79-37D633B846F1}">
                <asvg:svgBlip xmlns:asvg="http://schemas.microsoft.com/office/drawing/2016/SVG/main" r:embed="rId4"/>
              </a:ext>
            </a:extLst>
          </a:blip>
          <a:stretch>
            <a:fillRect/>
          </a:stretch>
        </p:blipFill>
        <p:spPr>
          <a:xfrm>
            <a:off x="9719734" y="-84239"/>
            <a:ext cx="2252134" cy="1591841"/>
          </a:xfrm>
          <a:prstGeom prst="rect">
            <a:avLst/>
          </a:prstGeom>
        </p:spPr>
      </p:pic>
      <p:sp>
        <p:nvSpPr>
          <p:cNvPr id="23" name="TextBox 22">
            <a:extLst>
              <a:ext uri="{FF2B5EF4-FFF2-40B4-BE49-F238E27FC236}">
                <a16:creationId xmlns:a16="http://schemas.microsoft.com/office/drawing/2014/main" id="{C77FF898-7B66-70C3-7D48-81FB8E8595DF}"/>
              </a:ext>
            </a:extLst>
          </p:cNvPr>
          <p:cNvSpPr txBox="1"/>
          <p:nvPr/>
        </p:nvSpPr>
        <p:spPr>
          <a:xfrm>
            <a:off x="829733" y="2844225"/>
            <a:ext cx="5063067" cy="1200329"/>
          </a:xfrm>
          <a:prstGeom prst="rect">
            <a:avLst/>
          </a:prstGeom>
          <a:noFill/>
        </p:spPr>
        <p:txBody>
          <a:bodyPr wrap="square" rtlCol="0">
            <a:spAutoFit/>
          </a:bodyPr>
          <a:lstStyle/>
          <a:p>
            <a:pPr algn="ctr"/>
            <a:r>
              <a:rPr lang="ar-SA" sz="7200" dirty="0">
                <a:solidFill>
                  <a:schemeClr val="bg1"/>
                </a:solidFill>
                <a:latin typeface="Sakkal Majalla" panose="02000000000000000000" pitchFamily="2" charset="-78"/>
                <a:cs typeface="Sakkal Majalla" panose="02000000000000000000" pitchFamily="2" charset="-78"/>
              </a:rPr>
              <a:t>شكراً</a:t>
            </a:r>
            <a:endParaRPr lang="en-SA" sz="72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0247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29536" y="428798"/>
            <a:ext cx="3989711" cy="523220"/>
          </a:xfrm>
          <a:prstGeom prst="rect">
            <a:avLst/>
          </a:prstGeom>
        </p:spPr>
        <p:txBody>
          <a:bodyPr wrap="square">
            <a:spAutoFit/>
          </a:bodyPr>
          <a:lstStyle/>
          <a:p>
            <a:pPr algn="ctr" rtl="1"/>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الأنظمة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2998456111"/>
              </p:ext>
            </p:extLst>
          </p:nvPr>
        </p:nvGraphicFramePr>
        <p:xfrm>
          <a:off x="654037" y="1575735"/>
          <a:ext cx="11065210" cy="4315731"/>
        </p:xfrm>
        <a:graphic>
          <a:graphicData uri="http://schemas.openxmlformats.org/drawingml/2006/table">
            <a:tbl>
              <a:tblPr/>
              <a:tblGrid>
                <a:gridCol w="1327892">
                  <a:extLst>
                    <a:ext uri="{9D8B030D-6E8A-4147-A177-3AD203B41FA5}">
                      <a16:colId xmlns:a16="http://schemas.microsoft.com/office/drawing/2014/main" val="1661640793"/>
                    </a:ext>
                  </a:extLst>
                </a:gridCol>
                <a:gridCol w="2867658">
                  <a:extLst>
                    <a:ext uri="{9D8B030D-6E8A-4147-A177-3AD203B41FA5}">
                      <a16:colId xmlns:a16="http://schemas.microsoft.com/office/drawing/2014/main" val="2064342810"/>
                    </a:ext>
                  </a:extLst>
                </a:gridCol>
                <a:gridCol w="2097775">
                  <a:extLst>
                    <a:ext uri="{9D8B030D-6E8A-4147-A177-3AD203B41FA5}">
                      <a16:colId xmlns:a16="http://schemas.microsoft.com/office/drawing/2014/main" val="20000"/>
                    </a:ext>
                  </a:extLst>
                </a:gridCol>
                <a:gridCol w="2052259">
                  <a:extLst>
                    <a:ext uri="{9D8B030D-6E8A-4147-A177-3AD203B41FA5}">
                      <a16:colId xmlns:a16="http://schemas.microsoft.com/office/drawing/2014/main" val="20001"/>
                    </a:ext>
                  </a:extLst>
                </a:gridCol>
                <a:gridCol w="2183185">
                  <a:extLst>
                    <a:ext uri="{9D8B030D-6E8A-4147-A177-3AD203B41FA5}">
                      <a16:colId xmlns:a16="http://schemas.microsoft.com/office/drawing/2014/main" val="20003"/>
                    </a:ext>
                  </a:extLst>
                </a:gridCol>
                <a:gridCol w="536441">
                  <a:extLst>
                    <a:ext uri="{9D8B030D-6E8A-4147-A177-3AD203B41FA5}">
                      <a16:colId xmlns:a16="http://schemas.microsoft.com/office/drawing/2014/main" val="20002"/>
                    </a:ext>
                  </a:extLst>
                </a:gridCol>
              </a:tblGrid>
              <a:tr h="731156">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753004">
                <a:tc>
                  <a:txBody>
                    <a:bodyPr/>
                    <a:lstStyle/>
                    <a:p>
                      <a:pPr algn="ctr" rtl="1">
                        <a:lnSpc>
                          <a:spcPct val="107000"/>
                        </a:lnSpc>
                      </a:pPr>
                      <a:r>
                        <a:rPr lang="ar-SA" sz="1300" b="1" dirty="0">
                          <a:effectLst/>
                          <a:latin typeface="Calibri" panose="020F0502020204030204" pitchFamily="34" charset="0"/>
                          <a:ea typeface="Calibri" panose="020F0502020204030204" pitchFamily="34" charset="0"/>
                          <a:cs typeface="Sakkal Majalla" panose="02000000000000000000" pitchFamily="2" charset="-78"/>
                        </a:rPr>
                        <a:t>25 يوليو 2026م</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b="1" dirty="0">
                          <a:effectLst/>
                          <a:latin typeface="Calibri" panose="020F0502020204030204" pitchFamily="34" charset="0"/>
                          <a:ea typeface="Calibri" panose="020F0502020204030204" pitchFamily="34" charset="0"/>
                          <a:cs typeface="Sakkal Majalla" panose="02000000000000000000" pitchFamily="2" charset="-78"/>
                        </a:rPr>
                        <a:t>يهدف المشروع إلى الحد من التحديات ذات الصلة بالمخالفات والغرامات التي تفرض على المنشآت التجارية، إنفاذاً للأمر السامي الكريم رقم 32043 وتاريخ 1444/5/5هـ القاضي بمراجعة الأنظمة واللوائح والقرارات وما في حكمها المرتبطة بالمخالفات والعقوبات والغرامات وآليات التقدير والتحصيل والاعتراضات واقتراح التعديلات اللازمة عليها.</a:t>
                      </a:r>
                    </a:p>
                    <a:p>
                      <a:pPr algn="ctr" rtl="1">
                        <a:lnSpc>
                          <a:spcPct val="107000"/>
                        </a:lnSpc>
                      </a:pP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تعديل المادة الرابعة والعشرون والخامسة والعشرون من نظام الزراعة الصادر بالمرسوم الملكي رقم (م/64) وتاريخ 1442/08/10هـ</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b="1" dirty="0">
                          <a:effectLst/>
                          <a:latin typeface="Calibri" panose="020F0502020204030204" pitchFamily="34" charset="0"/>
                          <a:ea typeface="Calibri" panose="020F0502020204030204" pitchFamily="34" charset="0"/>
                          <a:cs typeface="Sakkal Majalla" panose="02000000000000000000" pitchFamily="2" charset="-78"/>
                        </a:rPr>
                        <a:t>تعديل المادة الرابعة والعشرون والخامسة والعشرون من نظام الزراعة</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0" dirty="0">
                          <a:effectLst/>
                          <a:latin typeface="Sakkal Majalla" panose="02000000000000000000" pitchFamily="2" charset="-78"/>
                          <a:ea typeface="Sakkal Majalla" panose="02000000000000000000" pitchFamily="2" charset="-78"/>
                          <a:cs typeface="Sakkal Majalla" panose="02000000000000000000" pitchFamily="2" charset="-78"/>
                        </a:rPr>
                        <a:t>1</a:t>
                      </a: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40790">
                <a:tc>
                  <a:txBody>
                    <a:bodyPr/>
                    <a:lstStyle/>
                    <a:p>
                      <a:pPr algn="ctr" rtl="1">
                        <a:lnSpc>
                          <a:spcPct val="107000"/>
                        </a:lnSpc>
                      </a:pPr>
                      <a:r>
                        <a:rPr lang="ar-SA" sz="1300" b="1" dirty="0">
                          <a:effectLst/>
                          <a:latin typeface="Calibri" panose="020F0502020204030204" pitchFamily="34" charset="0"/>
                          <a:ea typeface="Calibri" panose="020F0502020204030204" pitchFamily="34" charset="0"/>
                          <a:cs typeface="Sakkal Majalla" panose="02000000000000000000" pitchFamily="2" charset="-78"/>
                        </a:rPr>
                        <a:t>30 يوليو 2026م</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300" b="1" dirty="0">
                          <a:effectLst/>
                          <a:latin typeface="Calibri" panose="020F0502020204030204" pitchFamily="34" charset="0"/>
                          <a:ea typeface="Calibri" panose="020F0502020204030204" pitchFamily="34" charset="0"/>
                          <a:cs typeface="Sakkal Majalla" panose="02000000000000000000" pitchFamily="2" charset="-78"/>
                        </a:rPr>
                        <a:t>يهدف المشروع إلى استكمال تحديد مخالفات أنظمة البيع التي لم تحدد لها عقوبة، المدرجة تحت المخالفة رقم (8/1/12) في جدول المخالفات ذات الصلة باختصاصات وزارة التجارة، وذلك بعد الاطلاع على ما نصت عليه الفقرة (11) من المادة الثالثة من التعليمات التنفيذية لتطبيق الجزاءات عن المخالفات ذات الصلة باختصاص وزارة التجارة الواردة في جدول الجزاءات عن المخالفات البلدية الصادرة بقرار وزير التجارة رقم (13) وتاريخ 1446/6/20هـ</a:t>
                      </a:r>
                    </a:p>
                    <a:p>
                      <a:pPr algn="ctr" rtl="1">
                        <a:lnSpc>
                          <a:spcPct val="107000"/>
                        </a:lnSpc>
                      </a:pP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3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قرار وزاري لتحديد مخالفات أنظمة البيع التي لم تحدد لها عقوبة، المدرجة تحت المخالفة رقم (12/1/8) في جدول المخالفات ذات الصلة باختصاصات وزارة التجارة</a:t>
                      </a:r>
                      <a:endParaRPr lang="en-US" sz="13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300" b="1" dirty="0">
                          <a:solidFill>
                            <a:srgbClr val="000000"/>
                          </a:solidFill>
                          <a:effectLst/>
                          <a:latin typeface="Times New Roman" panose="02020603050405020304" pitchFamily="18" charset="0"/>
                          <a:ea typeface="Calibri" panose="020F0502020204030204" pitchFamily="34" charset="0"/>
                          <a:cs typeface="Sakkal Majalla" panose="02000000000000000000" pitchFamily="2" charset="-78"/>
                        </a:rPr>
                        <a:t>قرار وزاري لتحديد مخالفات أنظمة البيع التي لم تحدد لها عقوبة، المدرجة تحت المخالفة رقم (12/1/8) في جدول المخالفات ذات الصلة باختصاصات وزارة التجارة.</a:t>
                      </a:r>
                      <a:endParaRPr lang="en-US" sz="13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0" dirty="0">
                          <a:effectLst/>
                          <a:latin typeface="Sakkal Majalla" panose="02000000000000000000" pitchFamily="2" charset="-78"/>
                          <a:ea typeface="Sakkal Majalla" panose="02000000000000000000" pitchFamily="2" charset="-78"/>
                          <a:cs typeface="Sakkal Majalla" panose="02000000000000000000" pitchFamily="2" charset="-78"/>
                        </a:rPr>
                        <a:t>2</a:t>
                      </a: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60767" y="577201"/>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60767" y="577201"/>
            <a:ext cx="303609" cy="276999"/>
          </a:xfrm>
          <a:prstGeom prst="rect">
            <a:avLst/>
          </a:prstGeom>
          <a:noFill/>
        </p:spPr>
        <p:txBody>
          <a:bodyPr wrap="square" rtlCol="1">
            <a:spAutoFit/>
          </a:bodyPr>
          <a:lstStyle/>
          <a:p>
            <a:r>
              <a:rPr lang="en-US" sz="1200" dirty="0">
                <a:solidFill>
                  <a:schemeClr val="bg1"/>
                </a:solidFill>
              </a:rPr>
              <a:t>1</a:t>
            </a:r>
            <a:endParaRPr lang="ar-SA" sz="1200" dirty="0">
              <a:solidFill>
                <a:schemeClr val="bg1"/>
              </a:solidFill>
            </a:endParaRPr>
          </a:p>
        </p:txBody>
      </p:sp>
      <p:pic>
        <p:nvPicPr>
          <p:cNvPr id="6" name="صورة 5">
            <a:extLst>
              <a:ext uri="{FF2B5EF4-FFF2-40B4-BE49-F238E27FC236}">
                <a16:creationId xmlns:a16="http://schemas.microsoft.com/office/drawing/2014/main" id="{8CCFCD4A-D757-42CC-B326-EFA8204667D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32611" y="2656710"/>
            <a:ext cx="1529178" cy="988927"/>
          </a:xfrm>
          <a:prstGeom prst="rect">
            <a:avLst/>
          </a:prstGeom>
          <a:noFill/>
        </p:spPr>
      </p:pic>
      <p:pic>
        <p:nvPicPr>
          <p:cNvPr id="7" name="صورة 6">
            <a:extLst>
              <a:ext uri="{FF2B5EF4-FFF2-40B4-BE49-F238E27FC236}">
                <a16:creationId xmlns:a16="http://schemas.microsoft.com/office/drawing/2014/main" id="{10A25C49-FF21-4DD6-B448-16E516E8BD8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132611" y="4451959"/>
            <a:ext cx="1529178" cy="988927"/>
          </a:xfrm>
          <a:prstGeom prst="rect">
            <a:avLst/>
          </a:prstGeom>
          <a:noFill/>
        </p:spPr>
      </p:pic>
    </p:spTree>
    <p:extLst>
      <p:ext uri="{BB962C8B-B14F-4D97-AF65-F5344CB8AC3E}">
        <p14:creationId xmlns:p14="http://schemas.microsoft.com/office/powerpoint/2010/main" val="351563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01544" y="139553"/>
            <a:ext cx="3989711" cy="523220"/>
          </a:xfrm>
          <a:prstGeom prst="rect">
            <a:avLst/>
          </a:prstGeom>
        </p:spPr>
        <p:txBody>
          <a:bodyPr wrap="square">
            <a:spAutoFit/>
          </a:bodyPr>
          <a:lstStyle/>
          <a:p>
            <a:pPr algn="ctr" rtl="1"/>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اللوائح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934285278"/>
              </p:ext>
            </p:extLst>
          </p:nvPr>
        </p:nvGraphicFramePr>
        <p:xfrm>
          <a:off x="387197" y="662773"/>
          <a:ext cx="11304058" cy="5603350"/>
        </p:xfrm>
        <a:graphic>
          <a:graphicData uri="http://schemas.openxmlformats.org/drawingml/2006/table">
            <a:tbl>
              <a:tblPr/>
              <a:tblGrid>
                <a:gridCol w="1171015">
                  <a:extLst>
                    <a:ext uri="{9D8B030D-6E8A-4147-A177-3AD203B41FA5}">
                      <a16:colId xmlns:a16="http://schemas.microsoft.com/office/drawing/2014/main" val="1661640793"/>
                    </a:ext>
                  </a:extLst>
                </a:gridCol>
                <a:gridCol w="3508309">
                  <a:extLst>
                    <a:ext uri="{9D8B030D-6E8A-4147-A177-3AD203B41FA5}">
                      <a16:colId xmlns:a16="http://schemas.microsoft.com/office/drawing/2014/main" val="2064342810"/>
                    </a:ext>
                  </a:extLst>
                </a:gridCol>
                <a:gridCol w="2024743">
                  <a:extLst>
                    <a:ext uri="{9D8B030D-6E8A-4147-A177-3AD203B41FA5}">
                      <a16:colId xmlns:a16="http://schemas.microsoft.com/office/drawing/2014/main" val="20000"/>
                    </a:ext>
                  </a:extLst>
                </a:gridCol>
                <a:gridCol w="2341983">
                  <a:extLst>
                    <a:ext uri="{9D8B030D-6E8A-4147-A177-3AD203B41FA5}">
                      <a16:colId xmlns:a16="http://schemas.microsoft.com/office/drawing/2014/main" val="20001"/>
                    </a:ext>
                  </a:extLst>
                </a:gridCol>
                <a:gridCol w="1709988">
                  <a:extLst>
                    <a:ext uri="{9D8B030D-6E8A-4147-A177-3AD203B41FA5}">
                      <a16:colId xmlns:a16="http://schemas.microsoft.com/office/drawing/2014/main" val="20003"/>
                    </a:ext>
                  </a:extLst>
                </a:gridCol>
                <a:gridCol w="548020">
                  <a:extLst>
                    <a:ext uri="{9D8B030D-6E8A-4147-A177-3AD203B41FA5}">
                      <a16:colId xmlns:a16="http://schemas.microsoft.com/office/drawing/2014/main" val="20002"/>
                    </a:ext>
                  </a:extLst>
                </a:gridCol>
              </a:tblGrid>
              <a:tr h="576949">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653143">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10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just"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تنظيم المنشآت الرياضية من حيث تصنيفها وترخيصها وتشغيلها والرقابة عليها، بما يحقق السلامة ويراعي طبيعة المنشأة ومستوى المخاطر.</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لائحة المنشآت الرياضية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لائحة المنشآت الرياضية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53143">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11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just"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بيـان الأحكام والإجراءات والضوابط اللازمة لتطبيق أحكام نظام حقوق المؤلف</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اللائحة التنفيذية لنظام حقوق المؤلف الصادر بالمرسوم الملكي رقم (م/169) وتاريخ 14/ 08/ 1447هـ</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اللائحة التنفيذية لنظام حقوق المؤلف</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r h="740790">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17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just"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مشروع تحديث اللائحة التنفيذية لنظام إدارة النفايات الصادر بالمرسوم الملكي رقم (م/3) وتاريخ 1443/1/5 هـ إلى تطوير الإطار التنظيمي لإدارة النفايات بما يضمن اتساقه مع أحكام نظام إدارة النفايات، ورفع كفاءة وفعالية التطبيق، ومعالجة التحديات العملية التي برزت أثناء التنفيذ، وتعزيز مستوى الامتثال البيئي، ودعم مبادئ الاستدامة البيئية والاقتصاد الدائري، بما يسهم في حماية البيئة وتحقيق الأهداف الوطنية ذات الصلة</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تحديث اللائحة التنفيذية لنظام إدارة النفايات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تحديث اللائحة التنفيذية لنظام إدارة النفايات</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2368493237"/>
                  </a:ext>
                </a:extLst>
              </a:tr>
              <a:tr h="647732">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24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just"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تصنيف مخالفات الأمن السيبراني وما يقابلها من عقوبات.</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جدول تصنيف مخالفات الأمن السيبراني وما يقابلها من عقوبات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جدول تصنيف مخالفات الأمن السيبراني وما يقابلها من عقوبات</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4</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0002"/>
                  </a:ext>
                </a:extLst>
              </a:tr>
              <a:tr h="740790">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24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just"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تهدف هذه اللائحة الفنية إلى تحديد المتطلبات الفنية وآليات التطبيق والمتابعة لمستهدفات ومتطلبات كفاءة الطاقة في قطاع المنافع للدورة الثانية (2026–2030م)، وتحديد الأدوار والمسؤوليات ومتطلبات قياس الأداء ومتابعته والتحقق منه، بما يعزز الامتثال للمستهدفات المعتمدة</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اللائحة الفنية لمستهدفات ومتطلبات كفاءة الطاقة في قطاع المنافع للدورة الثانية (2026 – 2030م)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اللائحة الفنية لمستهدفات ومتطلبات كفاءة الطاقة في قطاع المنافع للدورة الثانية (2026 – 2030م)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5</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extLst>
                  <a:ext uri="{0D108BD9-81ED-4DB2-BD59-A6C34878D82A}">
                    <a16:rowId xmlns:a16="http://schemas.microsoft.com/office/drawing/2014/main" val="341295654"/>
                  </a:ext>
                </a:extLst>
              </a:tr>
              <a:tr h="740790">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24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just" rtl="1">
                        <a:lnSpc>
                          <a:spcPts val="195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تنظيم إقامة المنافسات والفعاليات الرياضية، ونشاط إدارتها وتشغيلها</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لائحة المنافسات والفعاليات الرياضية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لائحة المنافسات والفعاليات الرياضية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6</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2042666512"/>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31478" y="274064"/>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31478" y="278160"/>
            <a:ext cx="303609" cy="276999"/>
          </a:xfrm>
          <a:prstGeom prst="rect">
            <a:avLst/>
          </a:prstGeom>
          <a:noFill/>
        </p:spPr>
        <p:txBody>
          <a:bodyPr wrap="square" rtlCol="1">
            <a:spAutoFit/>
          </a:bodyPr>
          <a:lstStyle/>
          <a:p>
            <a:r>
              <a:rPr lang="en-US" sz="1200" dirty="0">
                <a:solidFill>
                  <a:schemeClr val="bg1"/>
                </a:solidFill>
              </a:rPr>
              <a:t>2</a:t>
            </a:r>
            <a:endParaRPr lang="ar-SA" sz="1200" dirty="0">
              <a:solidFill>
                <a:schemeClr val="bg1"/>
              </a:solidFill>
            </a:endParaRPr>
          </a:p>
        </p:txBody>
      </p:sp>
      <p:pic>
        <p:nvPicPr>
          <p:cNvPr id="8" name="صورة 7">
            <a:extLst>
              <a:ext uri="{FF2B5EF4-FFF2-40B4-BE49-F238E27FC236}">
                <a16:creationId xmlns:a16="http://schemas.microsoft.com/office/drawing/2014/main" id="{DCDF9035-08AD-45FC-8DE9-D3C48A37F7C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310828" y="4099616"/>
            <a:ext cx="1488129" cy="493823"/>
          </a:xfrm>
          <a:prstGeom prst="rect">
            <a:avLst/>
          </a:prstGeom>
          <a:noFill/>
        </p:spPr>
      </p:pic>
      <p:pic>
        <p:nvPicPr>
          <p:cNvPr id="10" name="صورة 9">
            <a:extLst>
              <a:ext uri="{FF2B5EF4-FFF2-40B4-BE49-F238E27FC236}">
                <a16:creationId xmlns:a16="http://schemas.microsoft.com/office/drawing/2014/main" id="{118221B8-EBC2-4415-B9D5-754966ABC51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318449" y="2906474"/>
            <a:ext cx="1488129" cy="761122"/>
          </a:xfrm>
          <a:prstGeom prst="rect">
            <a:avLst/>
          </a:prstGeom>
          <a:noFill/>
        </p:spPr>
      </p:pic>
      <p:pic>
        <p:nvPicPr>
          <p:cNvPr id="11" name="صورة 10">
            <a:extLst>
              <a:ext uri="{FF2B5EF4-FFF2-40B4-BE49-F238E27FC236}">
                <a16:creationId xmlns:a16="http://schemas.microsoft.com/office/drawing/2014/main" id="{8F788CEF-BFAC-4A77-B757-A2E49F0482AC}"/>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310829" y="1986318"/>
            <a:ext cx="1488129" cy="493824"/>
          </a:xfrm>
          <a:prstGeom prst="rect">
            <a:avLst/>
          </a:prstGeom>
          <a:noFill/>
        </p:spPr>
      </p:pic>
      <p:pic>
        <p:nvPicPr>
          <p:cNvPr id="12" name="صورة 11">
            <a:extLst>
              <a:ext uri="{FF2B5EF4-FFF2-40B4-BE49-F238E27FC236}">
                <a16:creationId xmlns:a16="http://schemas.microsoft.com/office/drawing/2014/main" id="{19A0D458-2BE1-4335-B574-6BC32AEC5954}"/>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318449" y="1316090"/>
            <a:ext cx="1488129" cy="460141"/>
          </a:xfrm>
          <a:prstGeom prst="rect">
            <a:avLst/>
          </a:prstGeom>
          <a:noFill/>
        </p:spPr>
      </p:pic>
      <p:pic>
        <p:nvPicPr>
          <p:cNvPr id="13" name="صورة 12">
            <a:extLst>
              <a:ext uri="{FF2B5EF4-FFF2-40B4-BE49-F238E27FC236}">
                <a16:creationId xmlns:a16="http://schemas.microsoft.com/office/drawing/2014/main" id="{8CF5C057-2588-4133-A47B-7C2A8C3E929D}"/>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303208" y="5682987"/>
            <a:ext cx="1495749" cy="529926"/>
          </a:xfrm>
          <a:prstGeom prst="rect">
            <a:avLst/>
          </a:prstGeom>
          <a:noFill/>
        </p:spPr>
      </p:pic>
      <p:pic>
        <p:nvPicPr>
          <p:cNvPr id="14" name="صورة 13">
            <a:extLst>
              <a:ext uri="{FF2B5EF4-FFF2-40B4-BE49-F238E27FC236}">
                <a16:creationId xmlns:a16="http://schemas.microsoft.com/office/drawing/2014/main" id="{B8AA1180-FDF1-4097-961C-D91EF544C1D0}"/>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5310828" y="4855050"/>
            <a:ext cx="1495749" cy="493823"/>
          </a:xfrm>
          <a:prstGeom prst="rect">
            <a:avLst/>
          </a:prstGeom>
          <a:noFill/>
        </p:spPr>
      </p:pic>
    </p:spTree>
    <p:extLst>
      <p:ext uri="{BB962C8B-B14F-4D97-AF65-F5344CB8AC3E}">
        <p14:creationId xmlns:p14="http://schemas.microsoft.com/office/powerpoint/2010/main" val="408656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29536" y="139553"/>
            <a:ext cx="3989711" cy="523220"/>
          </a:xfrm>
          <a:prstGeom prst="rect">
            <a:avLst/>
          </a:prstGeom>
        </p:spPr>
        <p:txBody>
          <a:bodyPr wrap="square">
            <a:spAutoFit/>
          </a:bodyPr>
          <a:lstStyle/>
          <a:p>
            <a:pPr algn="ctr" rtl="1"/>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اللوائح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4273746863"/>
              </p:ext>
            </p:extLst>
          </p:nvPr>
        </p:nvGraphicFramePr>
        <p:xfrm>
          <a:off x="104346" y="686994"/>
          <a:ext cx="11700589" cy="5602352"/>
        </p:xfrm>
        <a:graphic>
          <a:graphicData uri="http://schemas.openxmlformats.org/drawingml/2006/table">
            <a:tbl>
              <a:tblPr/>
              <a:tblGrid>
                <a:gridCol w="1033989">
                  <a:extLst>
                    <a:ext uri="{9D8B030D-6E8A-4147-A177-3AD203B41FA5}">
                      <a16:colId xmlns:a16="http://schemas.microsoft.com/office/drawing/2014/main" val="1661640793"/>
                    </a:ext>
                  </a:extLst>
                </a:gridCol>
                <a:gridCol w="4338734">
                  <a:extLst>
                    <a:ext uri="{9D8B030D-6E8A-4147-A177-3AD203B41FA5}">
                      <a16:colId xmlns:a16="http://schemas.microsoft.com/office/drawing/2014/main" val="2064342810"/>
                    </a:ext>
                  </a:extLst>
                </a:gridCol>
                <a:gridCol w="1986176">
                  <a:extLst>
                    <a:ext uri="{9D8B030D-6E8A-4147-A177-3AD203B41FA5}">
                      <a16:colId xmlns:a16="http://schemas.microsoft.com/office/drawing/2014/main" val="20000"/>
                    </a:ext>
                  </a:extLst>
                </a:gridCol>
                <a:gridCol w="2304729">
                  <a:extLst>
                    <a:ext uri="{9D8B030D-6E8A-4147-A177-3AD203B41FA5}">
                      <a16:colId xmlns:a16="http://schemas.microsoft.com/office/drawing/2014/main" val="20001"/>
                    </a:ext>
                  </a:extLst>
                </a:gridCol>
                <a:gridCol w="1550059">
                  <a:extLst>
                    <a:ext uri="{9D8B030D-6E8A-4147-A177-3AD203B41FA5}">
                      <a16:colId xmlns:a16="http://schemas.microsoft.com/office/drawing/2014/main" val="20003"/>
                    </a:ext>
                  </a:extLst>
                </a:gridCol>
                <a:gridCol w="486902">
                  <a:extLst>
                    <a:ext uri="{9D8B030D-6E8A-4147-A177-3AD203B41FA5}">
                      <a16:colId xmlns:a16="http://schemas.microsoft.com/office/drawing/2014/main" val="20002"/>
                    </a:ext>
                  </a:extLst>
                </a:gridCol>
              </a:tblGrid>
              <a:tr h="576949">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653143">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24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just"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تنظيم استثمارات الأندية الرياضية وإدارة أصولها ومواردها المالية وفق مبادئ الحوكمة والشفافية والكفاءة</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لائحة استثمارات الأندية الرياضية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لائحة استثمارات الأندية الرياضية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7</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53143">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24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marL="0" algn="just"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أُعدت هذه اللائحة بوصفها إطارًا تنظيميًا ورقابيًا يهدف إلى حماية حقوق المستفيدين وضمان جودة الخدمات المقدمة داخل الموانئ وتنظيم آليات استقبال الشكاوى ومعالجتها وتعزيز مبادئ العدالة والشفافية، وذلك في نطاق صلاحيات الهيئة التنظيمية والرقابية على الأنشطة والخدمات داخل الموانئ، وبما لا يخل باختصاصات الجهات الأخرى</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لائحة حماية حقوق المستفيدين</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لائحة حماية حقوق المستفيدين</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8</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r h="740790">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25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just"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الحد من التحديات ذات الصلة بالمخالفات والغرامات التي تفرض على المنشآت التجارية إنفاذاً للأمر السامي الكريم رقم (32043) وتاريخ 5/05/1444هـ، القاضي بمراجعة الأنظمة واللوائح والقرارات وما في حكمها المرتبطة بالمخالفات والعقوبات والغرامات وآليات التقدير والتحصيل والاعتراضات واقتراح التعديلات اللازمة عليها.</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تحديث جدول تصنيف المخالفات لنظام إدارة النفايات ولائحته التنفيذية وفق الأمر السامي الكريم رقم (32043) وتاريخ 1444/5/5هـ</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تحديث جدول تصنيف المخالفات لنظام إدارة النفايات ولائحته التنفيذية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9</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2368493237"/>
                  </a:ext>
                </a:extLst>
              </a:tr>
              <a:tr h="647732">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25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marL="0" algn="just"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تنظيم الأكاديميات الرياضية، وتطوير المواهب الرياضية، وحماية المستفيدين</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لائحة الأكاديميات الرياضية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لائحة الأكاديميات الرياضية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10</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0002"/>
                  </a:ext>
                </a:extLst>
              </a:tr>
              <a:tr h="740790">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31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marL="0" algn="just"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التعديل على المادة 113 في اللائحة التنفيذية لمعالجة التحديات الخاصة بآلية التعويض وتعديل الأسعار في العقود، بالإضافة إلى نقل تطبيق بعض أحكام النظام واللائحة على العقود المبرمة في كنف النظام السابق لمعالجة التحديات القائمة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تعديلات على اللائحة التنفيذية لنظام المنافسات والمشتريات الحكومية، ونقل تطبيق بعض أحكام النظام واللائحة على العقود المبرمة في كنف النظام السابق</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تعديلات على اللائحة التنفيذية لنظام المنافسات والمشتريات الحكومية، ونقل تطبيق بعض أحكام النظام واللائحة على العقود المبرمة في كنف النظام السابق</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noFill/>
                  </a:tcPr>
                </a:tc>
                <a:extLst>
                  <a:ext uri="{0D108BD9-81ED-4DB2-BD59-A6C34878D82A}">
                    <a16:rowId xmlns:a16="http://schemas.microsoft.com/office/drawing/2014/main" val="341295654"/>
                  </a:ext>
                </a:extLst>
              </a:tr>
              <a:tr h="740790">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31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marL="0" algn="just"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تختص المواصفات القياسية بمتطلبات بعض السلع والمواد الغذائية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7"/>
                        </a:rPr>
                        <a:t>الهيئة العامة للغذاء والدواء</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(13) مشروع</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اللوائح الفنية الخليجية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للأغذية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2042666512"/>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75988" y="304626"/>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75988" y="280405"/>
            <a:ext cx="243878" cy="275702"/>
          </a:xfrm>
          <a:prstGeom prst="rect">
            <a:avLst/>
          </a:prstGeom>
          <a:noFill/>
        </p:spPr>
        <p:txBody>
          <a:bodyPr wrap="square" rtlCol="1">
            <a:spAutoFit/>
          </a:bodyPr>
          <a:lstStyle/>
          <a:p>
            <a:r>
              <a:rPr lang="en-US" sz="1200" dirty="0">
                <a:solidFill>
                  <a:schemeClr val="bg1"/>
                </a:solidFill>
              </a:rPr>
              <a:t>2</a:t>
            </a:r>
            <a:endParaRPr lang="ar-SA" sz="1200" dirty="0">
              <a:solidFill>
                <a:schemeClr val="bg1"/>
              </a:solidFill>
            </a:endParaRPr>
          </a:p>
        </p:txBody>
      </p:sp>
      <p:pic>
        <p:nvPicPr>
          <p:cNvPr id="16" name="صورة 15">
            <a:extLst>
              <a:ext uri="{FF2B5EF4-FFF2-40B4-BE49-F238E27FC236}">
                <a16:creationId xmlns:a16="http://schemas.microsoft.com/office/drawing/2014/main" id="{1CED0549-3967-47D2-AFBD-030EEC4767D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876540" y="5760381"/>
            <a:ext cx="1302385" cy="450215"/>
          </a:xfrm>
          <a:prstGeom prst="rect">
            <a:avLst/>
          </a:prstGeom>
          <a:noFill/>
        </p:spPr>
      </p:pic>
      <p:pic>
        <p:nvPicPr>
          <p:cNvPr id="17" name="صورة 16">
            <a:extLst>
              <a:ext uri="{FF2B5EF4-FFF2-40B4-BE49-F238E27FC236}">
                <a16:creationId xmlns:a16="http://schemas.microsoft.com/office/drawing/2014/main" id="{10EDAA64-F445-4E91-BD87-F36A83AB29D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903546" y="4663736"/>
            <a:ext cx="1371600" cy="443230"/>
          </a:xfrm>
          <a:prstGeom prst="rect">
            <a:avLst/>
          </a:prstGeom>
          <a:noFill/>
        </p:spPr>
      </p:pic>
      <p:pic>
        <p:nvPicPr>
          <p:cNvPr id="18" name="صورة 17">
            <a:extLst>
              <a:ext uri="{FF2B5EF4-FFF2-40B4-BE49-F238E27FC236}">
                <a16:creationId xmlns:a16="http://schemas.microsoft.com/office/drawing/2014/main" id="{00345D44-9885-4EE5-B167-F14612EB6BE2}"/>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954640" y="3714675"/>
            <a:ext cx="1205865" cy="443230"/>
          </a:xfrm>
          <a:prstGeom prst="rect">
            <a:avLst/>
          </a:prstGeom>
          <a:noFill/>
        </p:spPr>
      </p:pic>
      <p:pic>
        <p:nvPicPr>
          <p:cNvPr id="19" name="صورة 18">
            <a:extLst>
              <a:ext uri="{FF2B5EF4-FFF2-40B4-BE49-F238E27FC236}">
                <a16:creationId xmlns:a16="http://schemas.microsoft.com/office/drawing/2014/main" id="{5B21F695-8CB9-45AA-9588-97306DD4193D}"/>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905032" y="2962458"/>
            <a:ext cx="1287145" cy="525324"/>
          </a:xfrm>
          <a:prstGeom prst="rect">
            <a:avLst/>
          </a:prstGeom>
          <a:noFill/>
        </p:spPr>
      </p:pic>
      <p:pic>
        <p:nvPicPr>
          <p:cNvPr id="20" name="صورة 19">
            <a:extLst>
              <a:ext uri="{FF2B5EF4-FFF2-40B4-BE49-F238E27FC236}">
                <a16:creationId xmlns:a16="http://schemas.microsoft.com/office/drawing/2014/main" id="{6B6FC990-7740-4D0A-A6D2-A014080AE8A8}"/>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871525" y="2070471"/>
            <a:ext cx="1304290" cy="450215"/>
          </a:xfrm>
          <a:prstGeom prst="rect">
            <a:avLst/>
          </a:prstGeom>
          <a:noFill/>
        </p:spPr>
      </p:pic>
      <p:pic>
        <p:nvPicPr>
          <p:cNvPr id="21" name="صورة 20">
            <a:extLst>
              <a:ext uri="{FF2B5EF4-FFF2-40B4-BE49-F238E27FC236}">
                <a16:creationId xmlns:a16="http://schemas.microsoft.com/office/drawing/2014/main" id="{15B9EFE3-E336-4A51-99D5-A180DF7D93C3}"/>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872478" y="1380740"/>
            <a:ext cx="1302385" cy="405764"/>
          </a:xfrm>
          <a:prstGeom prst="rect">
            <a:avLst/>
          </a:prstGeom>
          <a:noFill/>
        </p:spPr>
      </p:pic>
    </p:spTree>
    <p:extLst>
      <p:ext uri="{BB962C8B-B14F-4D97-AF65-F5344CB8AC3E}">
        <p14:creationId xmlns:p14="http://schemas.microsoft.com/office/powerpoint/2010/main" val="67044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29536" y="428798"/>
            <a:ext cx="3989711" cy="523220"/>
          </a:xfrm>
          <a:prstGeom prst="rect">
            <a:avLst/>
          </a:prstGeom>
        </p:spPr>
        <p:txBody>
          <a:bodyPr wrap="square">
            <a:spAutoFit/>
          </a:bodyPr>
          <a:lstStyle/>
          <a:p>
            <a:pPr algn="ctr" rtl="1"/>
            <a:r>
              <a:rPr lang="ar-SA" b="1" dirty="0">
                <a:solidFill>
                  <a:srgbClr val="4062AD"/>
                </a:solidFill>
                <a:latin typeface="Calibri" panose="020F0502020204030204" pitchFamily="34" charset="0"/>
                <a:ea typeface="Calibri" panose="020F0502020204030204" pitchFamily="34" charset="0"/>
                <a:cs typeface="Sakkal Majalla" panose="02000000000000000000" pitchFamily="2" charset="-78"/>
              </a:rPr>
              <a:t>      </a:t>
            </a:r>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الأطر التنظيمية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1177963671"/>
              </p:ext>
            </p:extLst>
          </p:nvPr>
        </p:nvGraphicFramePr>
        <p:xfrm>
          <a:off x="499166" y="999924"/>
          <a:ext cx="11065210" cy="4917706"/>
        </p:xfrm>
        <a:graphic>
          <a:graphicData uri="http://schemas.openxmlformats.org/drawingml/2006/table">
            <a:tbl>
              <a:tblPr/>
              <a:tblGrid>
                <a:gridCol w="1327892">
                  <a:extLst>
                    <a:ext uri="{9D8B030D-6E8A-4147-A177-3AD203B41FA5}">
                      <a16:colId xmlns:a16="http://schemas.microsoft.com/office/drawing/2014/main" val="1661640793"/>
                    </a:ext>
                  </a:extLst>
                </a:gridCol>
                <a:gridCol w="2867658">
                  <a:extLst>
                    <a:ext uri="{9D8B030D-6E8A-4147-A177-3AD203B41FA5}">
                      <a16:colId xmlns:a16="http://schemas.microsoft.com/office/drawing/2014/main" val="2064342810"/>
                    </a:ext>
                  </a:extLst>
                </a:gridCol>
                <a:gridCol w="2097775">
                  <a:extLst>
                    <a:ext uri="{9D8B030D-6E8A-4147-A177-3AD203B41FA5}">
                      <a16:colId xmlns:a16="http://schemas.microsoft.com/office/drawing/2014/main" val="20000"/>
                    </a:ext>
                  </a:extLst>
                </a:gridCol>
                <a:gridCol w="2052259">
                  <a:extLst>
                    <a:ext uri="{9D8B030D-6E8A-4147-A177-3AD203B41FA5}">
                      <a16:colId xmlns:a16="http://schemas.microsoft.com/office/drawing/2014/main" val="20001"/>
                    </a:ext>
                  </a:extLst>
                </a:gridCol>
                <a:gridCol w="2183185">
                  <a:extLst>
                    <a:ext uri="{9D8B030D-6E8A-4147-A177-3AD203B41FA5}">
                      <a16:colId xmlns:a16="http://schemas.microsoft.com/office/drawing/2014/main" val="20003"/>
                    </a:ext>
                  </a:extLst>
                </a:gridCol>
                <a:gridCol w="536441">
                  <a:extLst>
                    <a:ext uri="{9D8B030D-6E8A-4147-A177-3AD203B41FA5}">
                      <a16:colId xmlns:a16="http://schemas.microsoft.com/office/drawing/2014/main" val="20002"/>
                    </a:ext>
                  </a:extLst>
                </a:gridCol>
              </a:tblGrid>
              <a:tr h="576949">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895739">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10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تحديد المتطلبات التنظيمية الوطنية التي تنظم آليات مشاركة المعلومات وكذلك بيان آلية التعامل مع الحوادث السيبرانية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الإطار الوطني لمشاركة المعلومات والاستجابة للحوادث المتعلقة بالأمن السيبراني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الإطار الوطني لمشاركة المعلومات والاستجابة للحوادث المتعلقة بالأمن السيبراني</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77078">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24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لإرساء إطار قانوني يكفل الحقوق، ويُسهم في تسريع الوفاء بالالتزامات، ويختصر أمد التقاضي؛ تمكينًا لبيئة الأعمال الهندسية ومواكبةً للتطورات التنظيمية</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عقد التصميم الهندسي</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عقد التصميم الهندسي</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r h="740790">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30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التنظيم إلى الحد من احتمالية الأخطاء الدوائية الناتجة عن التشابه اللفظي أو البصري</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(LASA)</a:t>
                      </a: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من خلال توحيد متطلبات تقييم الأسماء والتصاميم الدوائية وتحسين جودة الملفات المقدمة، بما يسهم في تقليل الملاحظات، ودعم سلامة الاستخدام، وتحسين كفاءة إجراءات التسجيل</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تطوير الإجراءات المتبعة لتقييم أسماء وأشكال وتصاميم عبوات المستحضرات الدوائية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تطوير الإجراءات المتبعة لتقييم أسماء وأشكال وتصاميم عبوات المستحضرات الدوائية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2368493237"/>
                  </a:ext>
                </a:extLst>
              </a:tr>
              <a:tr h="647732">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7 أغسطس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وضع تصوراً تنظيمياً وإجرائياً عاماً لأهلية الممارسة المهنية للممارسين الصحيين في نطاق اختصاص الهيئة السعودية للتخصصات الصحية بوصفها وظيفة تنظيمية ومعيارية تتصل بالتسجيل والتصنيف ونطاق الممارسة والمحافظة على الثقة العامة في المهن الصحية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إطار أهلية الممارسة المهنية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إطار أهلية الممارسة المهنية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4</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0002"/>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60767" y="577201"/>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60767" y="577201"/>
            <a:ext cx="303609" cy="276999"/>
          </a:xfrm>
          <a:prstGeom prst="rect">
            <a:avLst/>
          </a:prstGeom>
          <a:noFill/>
        </p:spPr>
        <p:txBody>
          <a:bodyPr wrap="square" rtlCol="1">
            <a:spAutoFit/>
          </a:bodyPr>
          <a:lstStyle/>
          <a:p>
            <a:r>
              <a:rPr lang="ar-SA" sz="1200" dirty="0">
                <a:solidFill>
                  <a:schemeClr val="bg1"/>
                </a:solidFill>
              </a:rPr>
              <a:t>3</a:t>
            </a:r>
          </a:p>
        </p:txBody>
      </p:sp>
      <p:pic>
        <p:nvPicPr>
          <p:cNvPr id="16" name="صورة 15">
            <a:extLst>
              <a:ext uri="{FF2B5EF4-FFF2-40B4-BE49-F238E27FC236}">
                <a16:creationId xmlns:a16="http://schemas.microsoft.com/office/drawing/2014/main" id="{74A2ECC3-12A7-4728-83CF-B8FA537EE17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945224" y="3658416"/>
            <a:ext cx="1670179" cy="706437"/>
          </a:xfrm>
          <a:prstGeom prst="rect">
            <a:avLst/>
          </a:prstGeom>
          <a:noFill/>
        </p:spPr>
      </p:pic>
      <p:pic>
        <p:nvPicPr>
          <p:cNvPr id="17" name="صورة 16">
            <a:extLst>
              <a:ext uri="{FF2B5EF4-FFF2-40B4-BE49-F238E27FC236}">
                <a16:creationId xmlns:a16="http://schemas.microsoft.com/office/drawing/2014/main" id="{DB6804FC-2D74-4521-8088-E1D54F10C3F2}"/>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945224" y="2603241"/>
            <a:ext cx="1670180" cy="596344"/>
          </a:xfrm>
          <a:prstGeom prst="rect">
            <a:avLst/>
          </a:prstGeom>
          <a:noFill/>
        </p:spPr>
      </p:pic>
      <p:pic>
        <p:nvPicPr>
          <p:cNvPr id="18" name="صورة 17">
            <a:extLst>
              <a:ext uri="{FF2B5EF4-FFF2-40B4-BE49-F238E27FC236}">
                <a16:creationId xmlns:a16="http://schemas.microsoft.com/office/drawing/2014/main" id="{12E05711-7BD5-4468-AB2C-CA9B8F46BD62}"/>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945224" y="1633630"/>
            <a:ext cx="1670180" cy="719241"/>
          </a:xfrm>
          <a:prstGeom prst="rect">
            <a:avLst/>
          </a:prstGeom>
          <a:noFill/>
        </p:spPr>
      </p:pic>
      <p:pic>
        <p:nvPicPr>
          <p:cNvPr id="19" name="صورة 18">
            <a:extLst>
              <a:ext uri="{FF2B5EF4-FFF2-40B4-BE49-F238E27FC236}">
                <a16:creationId xmlns:a16="http://schemas.microsoft.com/office/drawing/2014/main" id="{E781050D-C4A1-4745-9EF0-BC44F31F448F}"/>
              </a:ext>
            </a:extLst>
          </p:cNvPr>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945224" y="4871151"/>
            <a:ext cx="1670179" cy="706437"/>
          </a:xfrm>
          <a:prstGeom prst="rect">
            <a:avLst/>
          </a:prstGeom>
          <a:noFill/>
          <a:ln>
            <a:noFill/>
          </a:ln>
        </p:spPr>
      </p:pic>
    </p:spTree>
    <p:extLst>
      <p:ext uri="{BB962C8B-B14F-4D97-AF65-F5344CB8AC3E}">
        <p14:creationId xmlns:p14="http://schemas.microsoft.com/office/powerpoint/2010/main" val="171894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29536" y="428798"/>
            <a:ext cx="3989711" cy="523220"/>
          </a:xfrm>
          <a:prstGeom prst="rect">
            <a:avLst/>
          </a:prstGeom>
        </p:spPr>
        <p:txBody>
          <a:bodyPr wrap="square">
            <a:spAutoFit/>
          </a:bodyPr>
          <a:lstStyle/>
          <a:p>
            <a:pPr algn="ctr" rtl="1"/>
            <a:r>
              <a:rPr lang="ar-SA" b="1" dirty="0">
                <a:solidFill>
                  <a:srgbClr val="4062AD"/>
                </a:solidFill>
                <a:latin typeface="Calibri" panose="020F0502020204030204" pitchFamily="34" charset="0"/>
                <a:ea typeface="Calibri" panose="020F0502020204030204" pitchFamily="34" charset="0"/>
                <a:cs typeface="Sakkal Majalla" panose="02000000000000000000" pitchFamily="2" charset="-78"/>
              </a:rPr>
              <a:t>      </a:t>
            </a:r>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القواعد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2588360366"/>
              </p:ext>
            </p:extLst>
          </p:nvPr>
        </p:nvGraphicFramePr>
        <p:xfrm>
          <a:off x="499166" y="999923"/>
          <a:ext cx="11065210" cy="4367201"/>
        </p:xfrm>
        <a:graphic>
          <a:graphicData uri="http://schemas.openxmlformats.org/drawingml/2006/table">
            <a:tbl>
              <a:tblPr/>
              <a:tblGrid>
                <a:gridCol w="1327892">
                  <a:extLst>
                    <a:ext uri="{9D8B030D-6E8A-4147-A177-3AD203B41FA5}">
                      <a16:colId xmlns:a16="http://schemas.microsoft.com/office/drawing/2014/main" val="1661640793"/>
                    </a:ext>
                  </a:extLst>
                </a:gridCol>
                <a:gridCol w="2867658">
                  <a:extLst>
                    <a:ext uri="{9D8B030D-6E8A-4147-A177-3AD203B41FA5}">
                      <a16:colId xmlns:a16="http://schemas.microsoft.com/office/drawing/2014/main" val="2064342810"/>
                    </a:ext>
                  </a:extLst>
                </a:gridCol>
                <a:gridCol w="2097775">
                  <a:extLst>
                    <a:ext uri="{9D8B030D-6E8A-4147-A177-3AD203B41FA5}">
                      <a16:colId xmlns:a16="http://schemas.microsoft.com/office/drawing/2014/main" val="20000"/>
                    </a:ext>
                  </a:extLst>
                </a:gridCol>
                <a:gridCol w="2052259">
                  <a:extLst>
                    <a:ext uri="{9D8B030D-6E8A-4147-A177-3AD203B41FA5}">
                      <a16:colId xmlns:a16="http://schemas.microsoft.com/office/drawing/2014/main" val="20001"/>
                    </a:ext>
                  </a:extLst>
                </a:gridCol>
                <a:gridCol w="2183185">
                  <a:extLst>
                    <a:ext uri="{9D8B030D-6E8A-4147-A177-3AD203B41FA5}">
                      <a16:colId xmlns:a16="http://schemas.microsoft.com/office/drawing/2014/main" val="20003"/>
                    </a:ext>
                  </a:extLst>
                </a:gridCol>
                <a:gridCol w="536441">
                  <a:extLst>
                    <a:ext uri="{9D8B030D-6E8A-4147-A177-3AD203B41FA5}">
                      <a16:colId xmlns:a16="http://schemas.microsoft.com/office/drawing/2014/main" val="20002"/>
                    </a:ext>
                  </a:extLst>
                </a:gridCol>
              </a:tblGrid>
              <a:tr h="634807">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1164454">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30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تعزيز جودة الخدمات السياحية، والارتقاء بمستوى الامتثال، وإرساء إطار تنظيمي متوازن يدعم التنمية المستدامة خلال موسم الحج في مدينتي مكة المكرمة والمدينة المنورة</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قواعد و جدول المخالفات والعقوبات لنشاط مرفق الضيافة السياحي في مدينتي (مكة المكرمة والمدينة المنورة) خلال موسم الحج</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قواعد وجدول المخالفات والعقوبات لنشاط مرفق الضيافة السياحي في مدينتي (مكة المكرمة والمدينة المنورة) خلال موسم الحج</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44501">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30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تنظيم اللوحات التعريفية في النطاق الجغرافي الواقع ضمن اختصاص الهيئة الملكية لمحافظة العلا، بما يسهم في تعزيز الهوية البصرية في ذلك النطاق، ويدعم تحقيق المستهدفات الاستراتيجية للهيئة الملكية لمحافظة العلا</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قواعد اللوحات التعريفية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قواعد اللوحات التعريفية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r h="897105">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31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ctr" defTabSz="914400" rtl="1" eaLnBrk="1" latinLnBrk="0" hangingPunct="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تنظيم أعمال تسوير مواقع الأعمال الإنشائية في النطاق الجغرافي الواقع ضمن اختصاص الهيئة الملكية لمحافظة العلا، من خلال وضع قواعد واشتراطات موحدة تُسهم في تحسين المشهد الحضري، وتعزيز السلامة العامة، والحد من التشوه البصري، وذلك بما يتفق مع الهوية العمرانية لمحافظة العلا، ويُسهم في توحيد هويتها البصرية</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قواعد تسوير مواقع الأعمال الإنشائية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قواعد تسوير مواقع الأعمال الإنشائية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2368493237"/>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60767" y="577201"/>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60767" y="577201"/>
            <a:ext cx="303609" cy="276999"/>
          </a:xfrm>
          <a:prstGeom prst="rect">
            <a:avLst/>
          </a:prstGeom>
          <a:noFill/>
        </p:spPr>
        <p:txBody>
          <a:bodyPr wrap="square" rtlCol="1">
            <a:spAutoFit/>
          </a:bodyPr>
          <a:lstStyle/>
          <a:p>
            <a:r>
              <a:rPr lang="ar-SA" sz="1200" dirty="0">
                <a:solidFill>
                  <a:schemeClr val="bg1"/>
                </a:solidFill>
              </a:rPr>
              <a:t>4</a:t>
            </a:r>
          </a:p>
        </p:txBody>
      </p:sp>
      <p:pic>
        <p:nvPicPr>
          <p:cNvPr id="11" name="صورة 10">
            <a:extLst>
              <a:ext uri="{FF2B5EF4-FFF2-40B4-BE49-F238E27FC236}">
                <a16:creationId xmlns:a16="http://schemas.microsoft.com/office/drawing/2014/main" id="{A5069E7F-92A6-4492-8572-9828A7CA271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97492" y="2976465"/>
            <a:ext cx="1516069" cy="687845"/>
          </a:xfrm>
          <a:prstGeom prst="rect">
            <a:avLst/>
          </a:prstGeom>
          <a:noFill/>
        </p:spPr>
      </p:pic>
      <p:pic>
        <p:nvPicPr>
          <p:cNvPr id="12" name="صورة 11">
            <a:extLst>
              <a:ext uri="{FF2B5EF4-FFF2-40B4-BE49-F238E27FC236}">
                <a16:creationId xmlns:a16="http://schemas.microsoft.com/office/drawing/2014/main" id="{5DDDE791-D537-48ED-A92E-84E97954BA3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968038" y="1848536"/>
            <a:ext cx="1507339" cy="574839"/>
          </a:xfrm>
          <a:prstGeom prst="rect">
            <a:avLst/>
          </a:prstGeom>
          <a:noFill/>
        </p:spPr>
      </p:pic>
      <p:pic>
        <p:nvPicPr>
          <p:cNvPr id="13" name="صورة 12">
            <a:extLst>
              <a:ext uri="{FF2B5EF4-FFF2-40B4-BE49-F238E27FC236}">
                <a16:creationId xmlns:a16="http://schemas.microsoft.com/office/drawing/2014/main" id="{153F6E5A-2A19-473D-8C06-23592687D55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97492" y="4308658"/>
            <a:ext cx="1516069" cy="687845"/>
          </a:xfrm>
          <a:prstGeom prst="rect">
            <a:avLst/>
          </a:prstGeom>
          <a:noFill/>
        </p:spPr>
      </p:pic>
    </p:spTree>
    <p:extLst>
      <p:ext uri="{BB962C8B-B14F-4D97-AF65-F5344CB8AC3E}">
        <p14:creationId xmlns:p14="http://schemas.microsoft.com/office/powerpoint/2010/main" val="3669479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29536" y="428798"/>
            <a:ext cx="3989711" cy="523220"/>
          </a:xfrm>
          <a:prstGeom prst="rect">
            <a:avLst/>
          </a:prstGeom>
        </p:spPr>
        <p:txBody>
          <a:bodyPr wrap="square">
            <a:spAutoFit/>
          </a:bodyPr>
          <a:lstStyle/>
          <a:p>
            <a:pPr algn="ctr" rtl="1"/>
            <a:r>
              <a:rPr lang="ar-SA" b="1" dirty="0">
                <a:solidFill>
                  <a:srgbClr val="4062AD"/>
                </a:solidFill>
                <a:latin typeface="Calibri" panose="020F0502020204030204" pitchFamily="34" charset="0"/>
                <a:ea typeface="Calibri" panose="020F0502020204030204" pitchFamily="34" charset="0"/>
                <a:cs typeface="Sakkal Majalla" panose="02000000000000000000" pitchFamily="2" charset="-78"/>
              </a:rPr>
              <a:t>      </a:t>
            </a:r>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الاشتراطات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3662441925"/>
              </p:ext>
            </p:extLst>
          </p:nvPr>
        </p:nvGraphicFramePr>
        <p:xfrm>
          <a:off x="499166" y="999923"/>
          <a:ext cx="11065210" cy="1794000"/>
        </p:xfrm>
        <a:graphic>
          <a:graphicData uri="http://schemas.openxmlformats.org/drawingml/2006/table">
            <a:tbl>
              <a:tblPr/>
              <a:tblGrid>
                <a:gridCol w="1327892">
                  <a:extLst>
                    <a:ext uri="{9D8B030D-6E8A-4147-A177-3AD203B41FA5}">
                      <a16:colId xmlns:a16="http://schemas.microsoft.com/office/drawing/2014/main" val="1661640793"/>
                    </a:ext>
                  </a:extLst>
                </a:gridCol>
                <a:gridCol w="2867658">
                  <a:extLst>
                    <a:ext uri="{9D8B030D-6E8A-4147-A177-3AD203B41FA5}">
                      <a16:colId xmlns:a16="http://schemas.microsoft.com/office/drawing/2014/main" val="2064342810"/>
                    </a:ext>
                  </a:extLst>
                </a:gridCol>
                <a:gridCol w="2097775">
                  <a:extLst>
                    <a:ext uri="{9D8B030D-6E8A-4147-A177-3AD203B41FA5}">
                      <a16:colId xmlns:a16="http://schemas.microsoft.com/office/drawing/2014/main" val="20000"/>
                    </a:ext>
                  </a:extLst>
                </a:gridCol>
                <a:gridCol w="2052259">
                  <a:extLst>
                    <a:ext uri="{9D8B030D-6E8A-4147-A177-3AD203B41FA5}">
                      <a16:colId xmlns:a16="http://schemas.microsoft.com/office/drawing/2014/main" val="20001"/>
                    </a:ext>
                  </a:extLst>
                </a:gridCol>
                <a:gridCol w="2183185">
                  <a:extLst>
                    <a:ext uri="{9D8B030D-6E8A-4147-A177-3AD203B41FA5}">
                      <a16:colId xmlns:a16="http://schemas.microsoft.com/office/drawing/2014/main" val="20003"/>
                    </a:ext>
                  </a:extLst>
                </a:gridCol>
                <a:gridCol w="536441">
                  <a:extLst>
                    <a:ext uri="{9D8B030D-6E8A-4147-A177-3AD203B41FA5}">
                      <a16:colId xmlns:a16="http://schemas.microsoft.com/office/drawing/2014/main" val="20002"/>
                    </a:ext>
                  </a:extLst>
                </a:gridCol>
              </a:tblGrid>
              <a:tr h="634807">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965034">
                <a:tc>
                  <a:txBody>
                    <a:bodyPr/>
                    <a:lstStyle/>
                    <a:p>
                      <a:pPr marL="0" algn="ctr" defTabSz="914400" rtl="0" eaLnBrk="1" latinLnBrk="0" hangingPunct="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30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marL="0" algn="ctr" defTabSz="914400" rtl="0" eaLnBrk="1" latinLnBrk="0" hangingPunct="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تختص هذه الاشتراطات بتحديد المتطلبات الفنية والعلمية والوثائق اللازمة لتسجيل مبيدات آفات الصحة العامة بما يضمن مأمونيتها وجودتها وامتثالها للأنظمة واللوائح</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800" u="sng" kern="1200" dirty="0">
                          <a:solidFill>
                            <a:schemeClr val="tx1"/>
                          </a:solidFill>
                          <a:effectLst/>
                          <a:latin typeface="+mn-lt"/>
                          <a:ea typeface="+mn-ea"/>
                          <a:cs typeface="+mn-cs"/>
                          <a:hlinkClick r:id="rId2"/>
                        </a:rPr>
                        <a:t>اشتراطات تسجيل مبيدات آفات الصحة العامة ومبيدات آفات الصحة العامة قليلة الخطورة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اشتراطات تسجيل مبيدات آفات الصحة العامة ومبيدات آفات الصحة العامة قليلة الخطورة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60767" y="577201"/>
            <a:ext cx="274320" cy="274320"/>
          </a:xfrm>
          <a:prstGeom prst="ellipse">
            <a:avLst/>
          </a:prstGeom>
          <a:solidFill>
            <a:srgbClr val="1B3464"/>
          </a:solidFill>
          <a:ln w="12700">
            <a:solidFill>
              <a:srgbClr val="1B3464"/>
            </a:solidFill>
            <a:prstDash val="solid"/>
          </a:ln>
        </p:spPr>
        <p:txBody>
          <a:bodyPr/>
          <a:lstStyle/>
          <a:p>
            <a:pPr algn="ctr"/>
            <a:r>
              <a:rPr lang="ar-SA" sz="1400" dirty="0">
                <a:solidFill>
                  <a:schemeClr val="bg1"/>
                </a:solidFill>
              </a:rPr>
              <a:t>5</a:t>
            </a:r>
            <a:endParaRPr lang="en-US" sz="1400" dirty="0">
              <a:solidFill>
                <a:schemeClr val="bg1"/>
              </a:solidFill>
            </a:endParaRPr>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476800" y="3103438"/>
            <a:ext cx="303609" cy="276999"/>
          </a:xfrm>
          <a:prstGeom prst="rect">
            <a:avLst/>
          </a:prstGeom>
          <a:noFill/>
        </p:spPr>
        <p:txBody>
          <a:bodyPr wrap="square" rtlCol="1">
            <a:spAutoFit/>
          </a:bodyPr>
          <a:lstStyle/>
          <a:p>
            <a:r>
              <a:rPr lang="ar-SA" sz="1200" dirty="0">
                <a:solidFill>
                  <a:schemeClr val="bg1"/>
                </a:solidFill>
              </a:rPr>
              <a:t>5</a:t>
            </a:r>
          </a:p>
        </p:txBody>
      </p:sp>
      <p:pic>
        <p:nvPicPr>
          <p:cNvPr id="10" name="صورة 9">
            <a:extLst>
              <a:ext uri="{FF2B5EF4-FFF2-40B4-BE49-F238E27FC236}">
                <a16:creationId xmlns:a16="http://schemas.microsoft.com/office/drawing/2014/main" id="{34586FB4-F00F-414F-84D4-5D8EA628A6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26563" y="1818496"/>
            <a:ext cx="1614196" cy="682107"/>
          </a:xfrm>
          <a:prstGeom prst="rect">
            <a:avLst/>
          </a:prstGeom>
          <a:noFill/>
        </p:spPr>
      </p:pic>
      <p:graphicFrame>
        <p:nvGraphicFramePr>
          <p:cNvPr id="14" name="Table 0">
            <a:extLst>
              <a:ext uri="{FF2B5EF4-FFF2-40B4-BE49-F238E27FC236}">
                <a16:creationId xmlns:a16="http://schemas.microsoft.com/office/drawing/2014/main" id="{811B352B-8A84-4025-BE32-D4C4E87F40F8}"/>
              </a:ext>
            </a:extLst>
          </p:cNvPr>
          <p:cNvGraphicFramePr>
            <a:graphicFrameLocks noGrp="1"/>
          </p:cNvGraphicFramePr>
          <p:nvPr>
            <p:extLst>
              <p:ext uri="{D42A27DB-BD31-4B8C-83A1-F6EECF244321}">
                <p14:modId xmlns:p14="http://schemas.microsoft.com/office/powerpoint/2010/main" val="305244931"/>
              </p:ext>
            </p:extLst>
          </p:nvPr>
        </p:nvGraphicFramePr>
        <p:xfrm>
          <a:off x="563395" y="3313735"/>
          <a:ext cx="11065210" cy="2977380"/>
        </p:xfrm>
        <a:graphic>
          <a:graphicData uri="http://schemas.openxmlformats.org/drawingml/2006/table">
            <a:tbl>
              <a:tblPr/>
              <a:tblGrid>
                <a:gridCol w="1327892">
                  <a:extLst>
                    <a:ext uri="{9D8B030D-6E8A-4147-A177-3AD203B41FA5}">
                      <a16:colId xmlns:a16="http://schemas.microsoft.com/office/drawing/2014/main" val="1661640793"/>
                    </a:ext>
                  </a:extLst>
                </a:gridCol>
                <a:gridCol w="2867658">
                  <a:extLst>
                    <a:ext uri="{9D8B030D-6E8A-4147-A177-3AD203B41FA5}">
                      <a16:colId xmlns:a16="http://schemas.microsoft.com/office/drawing/2014/main" val="2064342810"/>
                    </a:ext>
                  </a:extLst>
                </a:gridCol>
                <a:gridCol w="2097775">
                  <a:extLst>
                    <a:ext uri="{9D8B030D-6E8A-4147-A177-3AD203B41FA5}">
                      <a16:colId xmlns:a16="http://schemas.microsoft.com/office/drawing/2014/main" val="20000"/>
                    </a:ext>
                  </a:extLst>
                </a:gridCol>
                <a:gridCol w="2052259">
                  <a:extLst>
                    <a:ext uri="{9D8B030D-6E8A-4147-A177-3AD203B41FA5}">
                      <a16:colId xmlns:a16="http://schemas.microsoft.com/office/drawing/2014/main" val="20001"/>
                    </a:ext>
                  </a:extLst>
                </a:gridCol>
                <a:gridCol w="2183185">
                  <a:extLst>
                    <a:ext uri="{9D8B030D-6E8A-4147-A177-3AD203B41FA5}">
                      <a16:colId xmlns:a16="http://schemas.microsoft.com/office/drawing/2014/main" val="20003"/>
                    </a:ext>
                  </a:extLst>
                </a:gridCol>
                <a:gridCol w="536441">
                  <a:extLst>
                    <a:ext uri="{9D8B030D-6E8A-4147-A177-3AD203B41FA5}">
                      <a16:colId xmlns:a16="http://schemas.microsoft.com/office/drawing/2014/main" val="20002"/>
                    </a:ext>
                  </a:extLst>
                </a:gridCol>
              </a:tblGrid>
              <a:tr h="549138">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965034">
                <a:tc>
                  <a:txBody>
                    <a:bodyPr/>
                    <a:lstStyle/>
                    <a:p>
                      <a:pPr algn="ctr" rtl="1">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15 يوليو 2026م</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تهدف الضوابط لتنظيم إجراءات تلقي وقبول الهبات والتبرعات وإداراتها والرقابة عليها وفق الأطر النظامية المعتمدة في المملكة العربية السعودية </a:t>
                      </a:r>
                      <a:r>
                        <a:rPr lang="ar-SA" sz="1300" b="1" kern="1200" dirty="0" err="1">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وإستناداً</a:t>
                      </a: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إلى قواعد الهبات والتبرعات الصادرة بقرار مجلس الوزراء رقم (365) وتاريخ 14/08/1436هـ، وانطلاقًا من دور وزارة البلديات والإسكان في تعزيز المشاركة المجتمعية ودعم المبادرات التنموية والخدمية لصالح الوزارة أو الأمانات أو البلديات.</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ضوابط قبول الهبات والتبرعات والتصرف بها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ضوابط قبول الهبات والتبرعات والتصرف بها</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44501">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17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القرار إلى تنمية بعض الأنشطة الاقتصادية وذلك نظراً لأهمية وجودها داخل الأحياء السكنية وتحقيقاً لمستهدفات المجتمع الحيوي أحد ركائز رؤية المملكة 2030</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قرار السماح بالأنشطة التجارية داخل الحدائق العامة المطلة على الشوارع السكنية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قرار السماح بالأنشطة التجارية داخل الحدائق العامة المطلة على الشوارع السكنية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bl>
          </a:graphicData>
        </a:graphic>
      </p:graphicFrame>
      <p:sp>
        <p:nvSpPr>
          <p:cNvPr id="16" name="مستطيل 4">
            <a:extLst>
              <a:ext uri="{FF2B5EF4-FFF2-40B4-BE49-F238E27FC236}">
                <a16:creationId xmlns:a16="http://schemas.microsoft.com/office/drawing/2014/main" id="{4C210296-FAD0-40E0-9971-382406543456}"/>
              </a:ext>
            </a:extLst>
          </p:cNvPr>
          <p:cNvSpPr/>
          <p:nvPr/>
        </p:nvSpPr>
        <p:spPr>
          <a:xfrm>
            <a:off x="7816622" y="2841828"/>
            <a:ext cx="3989711" cy="523220"/>
          </a:xfrm>
          <a:prstGeom prst="rect">
            <a:avLst/>
          </a:prstGeom>
        </p:spPr>
        <p:txBody>
          <a:bodyPr wrap="square">
            <a:spAutoFit/>
          </a:bodyPr>
          <a:lstStyle/>
          <a:p>
            <a:pPr algn="ctr" rtl="1"/>
            <a:r>
              <a:rPr lang="ar-SA" b="1" dirty="0">
                <a:solidFill>
                  <a:srgbClr val="4062AD"/>
                </a:solidFill>
                <a:latin typeface="Calibri" panose="020F0502020204030204" pitchFamily="34" charset="0"/>
                <a:ea typeface="Calibri" panose="020F0502020204030204" pitchFamily="34" charset="0"/>
                <a:cs typeface="Sakkal Majalla" panose="02000000000000000000" pitchFamily="2" charset="-78"/>
              </a:rPr>
              <a:t>      </a:t>
            </a:r>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الضوابط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sp>
        <p:nvSpPr>
          <p:cNvPr id="17" name="مربع نص 16">
            <a:extLst>
              <a:ext uri="{FF2B5EF4-FFF2-40B4-BE49-F238E27FC236}">
                <a16:creationId xmlns:a16="http://schemas.microsoft.com/office/drawing/2014/main" id="{D8D769A0-DFF2-4704-9A3A-965A3ADDA8B9}"/>
              </a:ext>
            </a:extLst>
          </p:cNvPr>
          <p:cNvSpPr txBox="1"/>
          <p:nvPr/>
        </p:nvSpPr>
        <p:spPr>
          <a:xfrm>
            <a:off x="11427663" y="3007485"/>
            <a:ext cx="303609" cy="276999"/>
          </a:xfrm>
          <a:prstGeom prst="rect">
            <a:avLst/>
          </a:prstGeom>
          <a:noFill/>
        </p:spPr>
        <p:txBody>
          <a:bodyPr wrap="square" rtlCol="1">
            <a:spAutoFit/>
          </a:bodyPr>
          <a:lstStyle/>
          <a:p>
            <a:r>
              <a:rPr lang="ar-SA" sz="1200" dirty="0">
                <a:solidFill>
                  <a:schemeClr val="bg1"/>
                </a:solidFill>
              </a:rPr>
              <a:t>5</a:t>
            </a:r>
          </a:p>
        </p:txBody>
      </p:sp>
      <p:sp>
        <p:nvSpPr>
          <p:cNvPr id="20" name="مربع نص 19">
            <a:extLst>
              <a:ext uri="{FF2B5EF4-FFF2-40B4-BE49-F238E27FC236}">
                <a16:creationId xmlns:a16="http://schemas.microsoft.com/office/drawing/2014/main" id="{4E5FC428-00A5-4A7D-A0E7-74F8F6CC43E2}"/>
              </a:ext>
            </a:extLst>
          </p:cNvPr>
          <p:cNvSpPr txBox="1"/>
          <p:nvPr/>
        </p:nvSpPr>
        <p:spPr>
          <a:xfrm>
            <a:off x="11451365" y="2975206"/>
            <a:ext cx="303609" cy="276999"/>
          </a:xfrm>
          <a:prstGeom prst="rect">
            <a:avLst/>
          </a:prstGeom>
          <a:noFill/>
        </p:spPr>
        <p:txBody>
          <a:bodyPr wrap="square" rtlCol="1">
            <a:spAutoFit/>
          </a:bodyPr>
          <a:lstStyle/>
          <a:p>
            <a:r>
              <a:rPr lang="ar-SA" sz="1200" dirty="0">
                <a:solidFill>
                  <a:schemeClr val="bg1"/>
                </a:solidFill>
              </a:rPr>
              <a:t>5</a:t>
            </a:r>
          </a:p>
        </p:txBody>
      </p:sp>
      <p:sp>
        <p:nvSpPr>
          <p:cNvPr id="23" name="Shape 5">
            <a:extLst>
              <a:ext uri="{FF2B5EF4-FFF2-40B4-BE49-F238E27FC236}">
                <a16:creationId xmlns:a16="http://schemas.microsoft.com/office/drawing/2014/main" id="{CAB9BE0A-90F1-45F4-B1FE-4014364F8C47}"/>
              </a:ext>
            </a:extLst>
          </p:cNvPr>
          <p:cNvSpPr/>
          <p:nvPr/>
        </p:nvSpPr>
        <p:spPr>
          <a:xfrm>
            <a:off x="11307597" y="2959580"/>
            <a:ext cx="274320" cy="274320"/>
          </a:xfrm>
          <a:prstGeom prst="ellipse">
            <a:avLst/>
          </a:prstGeom>
          <a:solidFill>
            <a:srgbClr val="1B3464"/>
          </a:solidFill>
          <a:ln w="12700">
            <a:solidFill>
              <a:srgbClr val="1B3464"/>
            </a:solidFill>
            <a:prstDash val="solid"/>
          </a:ln>
        </p:spPr>
        <p:txBody>
          <a:bodyPr/>
          <a:lstStyle/>
          <a:p>
            <a:pPr algn="ctr"/>
            <a:r>
              <a:rPr lang="ar-SA" sz="1400" dirty="0">
                <a:solidFill>
                  <a:schemeClr val="bg1"/>
                </a:solidFill>
              </a:rPr>
              <a:t>6</a:t>
            </a:r>
            <a:endParaRPr lang="en-US" sz="1400" dirty="0">
              <a:solidFill>
                <a:schemeClr val="bg1"/>
              </a:solidFill>
            </a:endParaRPr>
          </a:p>
        </p:txBody>
      </p:sp>
      <p:pic>
        <p:nvPicPr>
          <p:cNvPr id="24" name="صورة 23">
            <a:extLst>
              <a:ext uri="{FF2B5EF4-FFF2-40B4-BE49-F238E27FC236}">
                <a16:creationId xmlns:a16="http://schemas.microsoft.com/office/drawing/2014/main" id="{F206172E-09CF-4761-A554-46C6BE3CD3B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26345" y="4213550"/>
            <a:ext cx="1414631" cy="606256"/>
          </a:xfrm>
          <a:prstGeom prst="rect">
            <a:avLst/>
          </a:prstGeom>
          <a:noFill/>
        </p:spPr>
      </p:pic>
      <p:pic>
        <p:nvPicPr>
          <p:cNvPr id="25" name="صورة 24">
            <a:extLst>
              <a:ext uri="{FF2B5EF4-FFF2-40B4-BE49-F238E27FC236}">
                <a16:creationId xmlns:a16="http://schemas.microsoft.com/office/drawing/2014/main" id="{A6094DF1-05DB-4FF1-8CA1-7F151EBAD74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26345" y="5632938"/>
            <a:ext cx="1414631" cy="606256"/>
          </a:xfrm>
          <a:prstGeom prst="rect">
            <a:avLst/>
          </a:prstGeom>
          <a:noFill/>
        </p:spPr>
      </p:pic>
    </p:spTree>
    <p:extLst>
      <p:ext uri="{BB962C8B-B14F-4D97-AF65-F5344CB8AC3E}">
        <p14:creationId xmlns:p14="http://schemas.microsoft.com/office/powerpoint/2010/main" val="384610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29536" y="714361"/>
            <a:ext cx="3989711" cy="523220"/>
          </a:xfrm>
          <a:prstGeom prst="rect">
            <a:avLst/>
          </a:prstGeom>
        </p:spPr>
        <p:txBody>
          <a:bodyPr wrap="square">
            <a:spAutoFit/>
          </a:bodyPr>
          <a:lstStyle/>
          <a:p>
            <a:pPr algn="ctr" rtl="1"/>
            <a:r>
              <a:rPr lang="ar-SA" b="1" dirty="0">
                <a:solidFill>
                  <a:srgbClr val="4062AD"/>
                </a:solidFill>
                <a:latin typeface="Calibri" panose="020F0502020204030204" pitchFamily="34" charset="0"/>
                <a:ea typeface="Calibri" panose="020F0502020204030204" pitchFamily="34" charset="0"/>
                <a:cs typeface="Sakkal Majalla" panose="02000000000000000000" pitchFamily="2" charset="-78"/>
              </a:rPr>
              <a:t>      </a:t>
            </a:r>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السياسات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1243540605"/>
              </p:ext>
            </p:extLst>
          </p:nvPr>
        </p:nvGraphicFramePr>
        <p:xfrm>
          <a:off x="563395" y="1345155"/>
          <a:ext cx="11065210" cy="3014350"/>
        </p:xfrm>
        <a:graphic>
          <a:graphicData uri="http://schemas.openxmlformats.org/drawingml/2006/table">
            <a:tbl>
              <a:tblPr/>
              <a:tblGrid>
                <a:gridCol w="1327892">
                  <a:extLst>
                    <a:ext uri="{9D8B030D-6E8A-4147-A177-3AD203B41FA5}">
                      <a16:colId xmlns:a16="http://schemas.microsoft.com/office/drawing/2014/main" val="1661640793"/>
                    </a:ext>
                  </a:extLst>
                </a:gridCol>
                <a:gridCol w="2867658">
                  <a:extLst>
                    <a:ext uri="{9D8B030D-6E8A-4147-A177-3AD203B41FA5}">
                      <a16:colId xmlns:a16="http://schemas.microsoft.com/office/drawing/2014/main" val="2064342810"/>
                    </a:ext>
                  </a:extLst>
                </a:gridCol>
                <a:gridCol w="2097775">
                  <a:extLst>
                    <a:ext uri="{9D8B030D-6E8A-4147-A177-3AD203B41FA5}">
                      <a16:colId xmlns:a16="http://schemas.microsoft.com/office/drawing/2014/main" val="20000"/>
                    </a:ext>
                  </a:extLst>
                </a:gridCol>
                <a:gridCol w="2052259">
                  <a:extLst>
                    <a:ext uri="{9D8B030D-6E8A-4147-A177-3AD203B41FA5}">
                      <a16:colId xmlns:a16="http://schemas.microsoft.com/office/drawing/2014/main" val="20001"/>
                    </a:ext>
                  </a:extLst>
                </a:gridCol>
                <a:gridCol w="2183185">
                  <a:extLst>
                    <a:ext uri="{9D8B030D-6E8A-4147-A177-3AD203B41FA5}">
                      <a16:colId xmlns:a16="http://schemas.microsoft.com/office/drawing/2014/main" val="20003"/>
                    </a:ext>
                  </a:extLst>
                </a:gridCol>
                <a:gridCol w="536441">
                  <a:extLst>
                    <a:ext uri="{9D8B030D-6E8A-4147-A177-3AD203B41FA5}">
                      <a16:colId xmlns:a16="http://schemas.microsoft.com/office/drawing/2014/main" val="20002"/>
                    </a:ext>
                  </a:extLst>
                </a:gridCol>
              </a:tblGrid>
              <a:tr h="634807">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1435042">
                <a:tc>
                  <a:txBody>
                    <a:bodyPr/>
                    <a:lstStyle/>
                    <a:p>
                      <a:pPr algn="ctr" rtl="1">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15 يوليو 2026م</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تهدف السياسة إلى تنظيم حوكمة استخدام وإتاحة الموارد المشتركة على المستوى الوطني وتنظيم التكامل والتشغيل البيني بين الجهات وأنظمتها التعليمية والتدريبية وضمان جودة الموارد المشتركة وملاءمتها لمخرجات التعلّم المستهدفة وتعزيز إتاحة الموارد المشتركة ومشاركتها بين الجهات الحكومية بما يحقق الاستفادة الوطنية المثلى</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سياسة الموارد التعليمية الرقمية المشتركة</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سياسة الموارد التعليمية الرقمية المشتركة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44501">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28 يوليو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المشروع إلى ترسيخ نهج "الذكاء الاصطناعي أولاً" ليصبح توجهاً وطنياً عاماً يشجع على تسخير تقنيات وتطبيقات الذكاء الاصطناعي عند تطوير الخدمات والعمليات والمبادرات</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سياسة الذكاء الاصطناعي أولاً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سياسة الذكاء الاصطناعي أولاً</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44904" y="822941"/>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44904" y="822941"/>
            <a:ext cx="303609" cy="276999"/>
          </a:xfrm>
          <a:prstGeom prst="rect">
            <a:avLst/>
          </a:prstGeom>
          <a:noFill/>
        </p:spPr>
        <p:txBody>
          <a:bodyPr wrap="square" rtlCol="1">
            <a:spAutoFit/>
          </a:bodyPr>
          <a:lstStyle/>
          <a:p>
            <a:r>
              <a:rPr lang="ar-SA" sz="1200" dirty="0">
                <a:solidFill>
                  <a:schemeClr val="bg1"/>
                </a:solidFill>
              </a:rPr>
              <a:t>7</a:t>
            </a:r>
          </a:p>
        </p:txBody>
      </p:sp>
      <p:pic>
        <p:nvPicPr>
          <p:cNvPr id="10" name="صورة 9">
            <a:extLst>
              <a:ext uri="{FF2B5EF4-FFF2-40B4-BE49-F238E27FC236}">
                <a16:creationId xmlns:a16="http://schemas.microsoft.com/office/drawing/2014/main" id="{FE1B8AB8-07B6-4A59-9B8F-12DA703DBF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70578" y="3590949"/>
            <a:ext cx="1797697" cy="616591"/>
          </a:xfrm>
          <a:prstGeom prst="rect">
            <a:avLst/>
          </a:prstGeom>
          <a:noFill/>
        </p:spPr>
      </p:pic>
      <p:pic>
        <p:nvPicPr>
          <p:cNvPr id="14" name="صورة 13">
            <a:extLst>
              <a:ext uri="{FF2B5EF4-FFF2-40B4-BE49-F238E27FC236}">
                <a16:creationId xmlns:a16="http://schemas.microsoft.com/office/drawing/2014/main" id="{514D1A39-9F8E-4D80-A47B-8648913386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29635" y="2190066"/>
            <a:ext cx="1679581" cy="662264"/>
          </a:xfrm>
          <a:prstGeom prst="rect">
            <a:avLst/>
          </a:prstGeom>
          <a:noFill/>
        </p:spPr>
      </p:pic>
    </p:spTree>
    <p:extLst>
      <p:ext uri="{BB962C8B-B14F-4D97-AF65-F5344CB8AC3E}">
        <p14:creationId xmlns:p14="http://schemas.microsoft.com/office/powerpoint/2010/main" val="86316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4">
            <a:extLst>
              <a:ext uri="{FF2B5EF4-FFF2-40B4-BE49-F238E27FC236}">
                <a16:creationId xmlns:a16="http://schemas.microsoft.com/office/drawing/2014/main" id="{4C173211-C3E0-0F88-491C-B629D765E37A}"/>
              </a:ext>
            </a:extLst>
          </p:cNvPr>
          <p:cNvSpPr/>
          <p:nvPr/>
        </p:nvSpPr>
        <p:spPr>
          <a:xfrm>
            <a:off x="7729536" y="428798"/>
            <a:ext cx="3989711" cy="523220"/>
          </a:xfrm>
          <a:prstGeom prst="rect">
            <a:avLst/>
          </a:prstGeom>
        </p:spPr>
        <p:txBody>
          <a:bodyPr wrap="square">
            <a:spAutoFit/>
          </a:bodyPr>
          <a:lstStyle/>
          <a:p>
            <a:pPr algn="ctr" rtl="1"/>
            <a:r>
              <a:rPr lang="ar-SA" sz="1800" b="1" u="sng" dirty="0">
                <a:solidFill>
                  <a:srgbClr val="4062AD"/>
                </a:solidFill>
                <a:effectLst/>
                <a:latin typeface="Calibri" panose="020F0502020204030204" pitchFamily="34" charset="0"/>
                <a:ea typeface="Calibri" panose="020F0502020204030204" pitchFamily="34" charset="0"/>
                <a:cs typeface="Sakkal Majalla" panose="02000000000000000000" pitchFamily="2" charset="-78"/>
              </a:rPr>
              <a:t>مشروعات الأدلة المطروحة للاستطلاع: </a:t>
            </a:r>
            <a:r>
              <a:rPr lang="ar-SA" sz="2800" b="1" dirty="0">
                <a:solidFill>
                  <a:srgbClr val="4062AD"/>
                </a:solidFill>
                <a:latin typeface="Sakkal Majalla" panose="02000000000000000000" pitchFamily="2" charset="-78"/>
                <a:ea typeface="Arial" pitchFamily="34" charset="-122"/>
                <a:cs typeface="Sakkal Majalla" panose="02000000000000000000" pitchFamily="2" charset="-78"/>
              </a:rPr>
              <a:t> </a:t>
            </a:r>
            <a:endParaRPr lang="en-US" sz="2800" dirty="0">
              <a:solidFill>
                <a:srgbClr val="4062AD"/>
              </a:solidFill>
              <a:latin typeface="Sakkal Majalla" panose="02000000000000000000" pitchFamily="2" charset="-78"/>
              <a:cs typeface="Sakkal Majalla" panose="02000000000000000000" pitchFamily="2" charset="-78"/>
            </a:endParaRPr>
          </a:p>
        </p:txBody>
      </p:sp>
      <p:graphicFrame>
        <p:nvGraphicFramePr>
          <p:cNvPr id="9" name="Table 0">
            <a:extLst>
              <a:ext uri="{FF2B5EF4-FFF2-40B4-BE49-F238E27FC236}">
                <a16:creationId xmlns:a16="http://schemas.microsoft.com/office/drawing/2014/main" id="{F725B354-BE03-4897-82EB-EAC9EC8AE0D9}"/>
              </a:ext>
            </a:extLst>
          </p:cNvPr>
          <p:cNvGraphicFramePr>
            <a:graphicFrameLocks noGrp="1"/>
          </p:cNvGraphicFramePr>
          <p:nvPr>
            <p:extLst>
              <p:ext uri="{D42A27DB-BD31-4B8C-83A1-F6EECF244321}">
                <p14:modId xmlns:p14="http://schemas.microsoft.com/office/powerpoint/2010/main" val="2428386767"/>
              </p:ext>
            </p:extLst>
          </p:nvPr>
        </p:nvGraphicFramePr>
        <p:xfrm>
          <a:off x="499166" y="999924"/>
          <a:ext cx="11065210" cy="5028172"/>
        </p:xfrm>
        <a:graphic>
          <a:graphicData uri="http://schemas.openxmlformats.org/drawingml/2006/table">
            <a:tbl>
              <a:tblPr/>
              <a:tblGrid>
                <a:gridCol w="1327892">
                  <a:extLst>
                    <a:ext uri="{9D8B030D-6E8A-4147-A177-3AD203B41FA5}">
                      <a16:colId xmlns:a16="http://schemas.microsoft.com/office/drawing/2014/main" val="1661640793"/>
                    </a:ext>
                  </a:extLst>
                </a:gridCol>
                <a:gridCol w="3454069">
                  <a:extLst>
                    <a:ext uri="{9D8B030D-6E8A-4147-A177-3AD203B41FA5}">
                      <a16:colId xmlns:a16="http://schemas.microsoft.com/office/drawing/2014/main" val="2064342810"/>
                    </a:ext>
                  </a:extLst>
                </a:gridCol>
                <a:gridCol w="2006081">
                  <a:extLst>
                    <a:ext uri="{9D8B030D-6E8A-4147-A177-3AD203B41FA5}">
                      <a16:colId xmlns:a16="http://schemas.microsoft.com/office/drawing/2014/main" val="20000"/>
                    </a:ext>
                  </a:extLst>
                </a:gridCol>
                <a:gridCol w="2146041">
                  <a:extLst>
                    <a:ext uri="{9D8B030D-6E8A-4147-A177-3AD203B41FA5}">
                      <a16:colId xmlns:a16="http://schemas.microsoft.com/office/drawing/2014/main" val="20001"/>
                    </a:ext>
                  </a:extLst>
                </a:gridCol>
                <a:gridCol w="1594686">
                  <a:extLst>
                    <a:ext uri="{9D8B030D-6E8A-4147-A177-3AD203B41FA5}">
                      <a16:colId xmlns:a16="http://schemas.microsoft.com/office/drawing/2014/main" val="20003"/>
                    </a:ext>
                  </a:extLst>
                </a:gridCol>
                <a:gridCol w="536441">
                  <a:extLst>
                    <a:ext uri="{9D8B030D-6E8A-4147-A177-3AD203B41FA5}">
                      <a16:colId xmlns:a16="http://schemas.microsoft.com/office/drawing/2014/main" val="20002"/>
                    </a:ext>
                  </a:extLst>
                </a:gridCol>
              </a:tblGrid>
              <a:tr h="576949">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تاريخ نهاية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أبرز معالم 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الجهة الحكومية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رابط الاستطلاع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المشروع</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tc>
                  <a:txBody>
                    <a:bodyPr/>
                    <a:lstStyle/>
                    <a:p>
                      <a:pPr algn="ctr" rtl="1">
                        <a:lnSpc>
                          <a:spcPct val="107000"/>
                        </a:lnSpc>
                      </a:pPr>
                      <a:r>
                        <a:rPr lang="ar-SA" sz="1400" b="1" dirty="0">
                          <a:solidFill>
                            <a:schemeClr val="bg1"/>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1B2A4A"/>
                    </a:solidFill>
                  </a:tcPr>
                </a:tc>
                <a:extLst>
                  <a:ext uri="{0D108BD9-81ED-4DB2-BD59-A6C34878D82A}">
                    <a16:rowId xmlns:a16="http://schemas.microsoft.com/office/drawing/2014/main" val="10000"/>
                  </a:ext>
                </a:extLst>
              </a:tr>
              <a:tr h="653143">
                <a:tc>
                  <a:txBody>
                    <a:bodyPr/>
                    <a:lstStyle/>
                    <a:p>
                      <a:pPr algn="ctr" rtl="1">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17 يوليو 2026م</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الدليل إلى توضيح المتطلبات والإجراءات التنظيمية المتعلقة بتقديم ومعالجة ودراسة الطلبات الخاصة بالمستحضرات، بما في ذلك طلبات التسجيل، والتغييرات، والتجديد، والمسارات التنظيمية الخاصة، إضافةً إلى متطلبات التقديم الإلكتروني وآليات التحقق والتقييم، وذلك لضمان استيفاء المتطلبات التنظيمية وتعزيز كفاءة وشفافية الإجراءات</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dirty="0">
                          <a:hlinkClick r:id="rId2"/>
                        </a:rPr>
                        <a:t>الدليل الموحد للطلبات التنظيمية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الدليل الموحد للطلبات التنظيمية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53143">
                <a:tc>
                  <a:txBody>
                    <a:bodyPr/>
                    <a:lstStyle/>
                    <a:p>
                      <a:pPr algn="ctr" rtl="1">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23 يوليو 2026م</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الدليل إلى تعزيز الشفافية والاتساق في عملية المراجعة، وتوفير مرجع عملي يساعد المختصين على اتخاذ القرارات الفنية بصورة منهجية ومستندة إلى المتطلبات النظامية المعتمدة بالإضافة إلى توضيح الإجراءات التي يتبعها المكتب عند مراجعة المخططات الواردة إليه عبر المنصة، بهدف توحيد آلية المراجعة وضمان اتساقها</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3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دليل إجراءات مراجعة مخططات تقسيمات الأراضي في منطقة الجوف</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دليل إجراءات مراجعة مخططات تقسيمات الأراضي في منطقة الجوف</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algn="ctr" rtl="0">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346744050"/>
                  </a:ext>
                </a:extLst>
              </a:tr>
              <a:tr h="740790">
                <a:tc>
                  <a:txBody>
                    <a:bodyPr/>
                    <a:lstStyle/>
                    <a:p>
                      <a:pPr algn="ctr" rtl="1">
                        <a:lnSpc>
                          <a:spcPct val="107000"/>
                        </a:lnSpc>
                      </a:pPr>
                      <a:r>
                        <a:rPr lang="ar-SA"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25 يوليو 2026م</a:t>
                      </a:r>
                      <a:endParaRPr lang="en-US" sz="1300" b="1" kern="120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الدليل إلى توفير إرشادات لمصنع اللقاحات/حامل ترخيص التسويق فيما يتعلق بعملية فسح </a:t>
                      </a:r>
                      <a:r>
                        <a:rPr lang="ar-SA" sz="1300" b="1" kern="1200" dirty="0" err="1">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التشغيلات</a:t>
                      </a: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من قبل الهيئة العامة للغذاء والدواء، بالإضافة إلى ومسؤوليات ومهام جميع الأطراف في عملية الفسح. ينطبق هذا الدليل على جميع اللقاحات البشرية، سواء كانت مستوردة أو مصنعة محليًا.</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7000"/>
                        </a:lnSpc>
                      </a:pPr>
                      <a:r>
                        <a:rPr lang="ar-SA" sz="1100" u="sng">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دليل فسح التشغيلات للقاحات</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دليل فسح </a:t>
                      </a:r>
                      <a:r>
                        <a:rPr lang="ar-SA" sz="1300" b="1" kern="1200" dirty="0" err="1">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التشغيلات</a:t>
                      </a: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 للقاحات</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3</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FFFFFF"/>
                    </a:solidFill>
                  </a:tcPr>
                </a:tc>
                <a:extLst>
                  <a:ext uri="{0D108BD9-81ED-4DB2-BD59-A6C34878D82A}">
                    <a16:rowId xmlns:a16="http://schemas.microsoft.com/office/drawing/2014/main" val="2368493237"/>
                  </a:ext>
                </a:extLst>
              </a:tr>
              <a:tr h="647732">
                <a:tc>
                  <a:txBody>
                    <a:bodyPr/>
                    <a:lstStyle/>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5 أغسطس 2026م</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endPar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algn="ctr" rtl="1">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يهدف الدليل إلى رفع مستوى السلامة في المنشآت عبر تحديد مهام مسؤول السلامة وضمان تطبيق إجراءات الوقاية والحماية من الحريق والاستجابة للطوارئ بكفاءة</a:t>
                      </a:r>
                      <a:r>
                        <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a:t>
                      </a:r>
                      <a:endPar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p>
                      <a:pPr algn="ctr" rtl="1">
                        <a:lnSpc>
                          <a:spcPct val="107000"/>
                        </a:lnSpc>
                      </a:pPr>
                      <a:endPar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endParaRPr lang="en-US" sz="1600" b="0" dirty="0">
                        <a:effectLst/>
                        <a:latin typeface="Sakkal Majalla" panose="02000000000000000000" pitchFamily="2" charset="-78"/>
                        <a:ea typeface="Sakkal Majalla" panose="02000000000000000000" pitchFamily="2" charset="-78"/>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7000"/>
                        </a:lnSpc>
                      </a:pPr>
                      <a:r>
                        <a:rPr lang="ar-SA"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الدليل الاسترشادي للائحة مسؤوليات المختص بأعمال السلامة والحماية والوقاية من الحريق في الجهات الحكومية والخاصة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0">
                        <a:lnSpc>
                          <a:spcPct val="107000"/>
                        </a:lnSpc>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الدليل الاسترشادي للائحة مسؤوليات المختص بأعمال السلامة والحماية والوقاية من الحريق في الجهات الحكومية والخاصة</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68580" marR="68580" marT="0" marB="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tc>
                  <a:txBody>
                    <a:bodyPr/>
                    <a:lstStyle/>
                    <a:p>
                      <a:pPr algn="ctr" rtl="1">
                        <a:lnSpc>
                          <a:spcPct val="108000"/>
                        </a:lnSpc>
                        <a:spcBef>
                          <a:spcPts val="250"/>
                        </a:spcBef>
                        <a:spcAft>
                          <a:spcPts val="250"/>
                        </a:spcAft>
                      </a:pPr>
                      <a:r>
                        <a:rPr lang="ar-SA"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rPr>
                        <a:t>4</a:t>
                      </a:r>
                      <a:endParaRPr lang="en-US" sz="1300" b="1" kern="1200" dirty="0">
                        <a:solidFill>
                          <a:schemeClr val="tx1"/>
                        </a:solidFill>
                        <a:effectLst/>
                        <a:latin typeface="Calibri" panose="020F0502020204030204" pitchFamily="34" charset="0"/>
                        <a:ea typeface="Calibri" panose="020F0502020204030204" pitchFamily="34" charset="0"/>
                        <a:cs typeface="Sakkal Majalla" panose="02000000000000000000" pitchFamily="2" charset="-78"/>
                      </a:endParaRPr>
                    </a:p>
                  </a:txBody>
                  <a:tcPr marL="57150" marR="57150" marT="38100" marB="38100" anchor="ctr">
                    <a:lnL w="12700" cap="flat" cmpd="sng" algn="ctr">
                      <a:solidFill>
                        <a:srgbClr val="D1DCF0"/>
                      </a:solidFill>
                      <a:prstDash val="solid"/>
                      <a:round/>
                      <a:headEnd type="none" w="med" len="med"/>
                      <a:tailEnd type="none" w="med" len="med"/>
                    </a:lnL>
                    <a:lnR w="12700" cap="flat" cmpd="sng" algn="ctr">
                      <a:solidFill>
                        <a:srgbClr val="D1DCF0"/>
                      </a:solidFill>
                      <a:prstDash val="solid"/>
                      <a:round/>
                      <a:headEnd type="none" w="med" len="med"/>
                      <a:tailEnd type="none" w="med" len="med"/>
                    </a:lnR>
                    <a:lnT w="12700" cap="flat" cmpd="sng" algn="ctr">
                      <a:solidFill>
                        <a:srgbClr val="D1DCF0"/>
                      </a:solidFill>
                      <a:prstDash val="solid"/>
                      <a:round/>
                      <a:headEnd type="none" w="med" len="med"/>
                      <a:tailEnd type="none" w="med" len="med"/>
                    </a:lnT>
                    <a:lnB w="12700" cap="flat" cmpd="sng" algn="ctr">
                      <a:solidFill>
                        <a:srgbClr val="D1DCF0"/>
                      </a:solidFill>
                      <a:prstDash val="solid"/>
                      <a:round/>
                      <a:headEnd type="none" w="med" len="med"/>
                      <a:tailEnd type="none" w="med" len="med"/>
                    </a:lnB>
                    <a:solidFill>
                      <a:srgbClr val="E7E8EC"/>
                    </a:solidFill>
                  </a:tcPr>
                </a:tc>
                <a:extLst>
                  <a:ext uri="{0D108BD9-81ED-4DB2-BD59-A6C34878D82A}">
                    <a16:rowId xmlns:a16="http://schemas.microsoft.com/office/drawing/2014/main" val="10002"/>
                  </a:ext>
                </a:extLst>
              </a:tr>
            </a:tbl>
          </a:graphicData>
        </a:graphic>
      </p:graphicFrame>
      <p:sp>
        <p:nvSpPr>
          <p:cNvPr id="4" name="Shape 5">
            <a:extLst>
              <a:ext uri="{FF2B5EF4-FFF2-40B4-BE49-F238E27FC236}">
                <a16:creationId xmlns:a16="http://schemas.microsoft.com/office/drawing/2014/main" id="{15D373A8-1543-47E3-9B77-B2C0192777CA}"/>
              </a:ext>
            </a:extLst>
          </p:cNvPr>
          <p:cNvSpPr/>
          <p:nvPr/>
        </p:nvSpPr>
        <p:spPr>
          <a:xfrm>
            <a:off x="11260767" y="577201"/>
            <a:ext cx="274320" cy="274320"/>
          </a:xfrm>
          <a:prstGeom prst="ellipse">
            <a:avLst/>
          </a:prstGeom>
          <a:solidFill>
            <a:srgbClr val="1B3464"/>
          </a:solidFill>
          <a:ln w="12700">
            <a:solidFill>
              <a:srgbClr val="1B3464"/>
            </a:solidFill>
            <a:prstDash val="solid"/>
          </a:ln>
        </p:spPr>
        <p:txBody>
          <a:bodyPr/>
          <a:lstStyle/>
          <a:p>
            <a:pPr algn="ctr"/>
            <a:endParaRPr lang="en-US" sz="1400" dirty="0"/>
          </a:p>
        </p:txBody>
      </p:sp>
      <p:sp>
        <p:nvSpPr>
          <p:cNvPr id="5" name="مربع نص 4">
            <a:extLst>
              <a:ext uri="{FF2B5EF4-FFF2-40B4-BE49-F238E27FC236}">
                <a16:creationId xmlns:a16="http://schemas.microsoft.com/office/drawing/2014/main" id="{056269CA-1045-4E93-8D37-315C6BFAD791}"/>
              </a:ext>
            </a:extLst>
          </p:cNvPr>
          <p:cNvSpPr txBox="1"/>
          <p:nvPr/>
        </p:nvSpPr>
        <p:spPr>
          <a:xfrm>
            <a:off x="11260767" y="577201"/>
            <a:ext cx="303609" cy="276999"/>
          </a:xfrm>
          <a:prstGeom prst="rect">
            <a:avLst/>
          </a:prstGeom>
          <a:noFill/>
        </p:spPr>
        <p:txBody>
          <a:bodyPr wrap="square" rtlCol="1">
            <a:spAutoFit/>
          </a:bodyPr>
          <a:lstStyle/>
          <a:p>
            <a:r>
              <a:rPr lang="ar-SA" sz="1200" dirty="0">
                <a:solidFill>
                  <a:schemeClr val="bg1"/>
                </a:solidFill>
              </a:rPr>
              <a:t>8</a:t>
            </a:r>
          </a:p>
        </p:txBody>
      </p:sp>
      <p:pic>
        <p:nvPicPr>
          <p:cNvPr id="10" name="صورة 9">
            <a:extLst>
              <a:ext uri="{FF2B5EF4-FFF2-40B4-BE49-F238E27FC236}">
                <a16:creationId xmlns:a16="http://schemas.microsoft.com/office/drawing/2014/main" id="{3618DEA0-2133-4DBD-A630-BD60D2A9911D}"/>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444288" y="1790726"/>
            <a:ext cx="1589722" cy="645217"/>
          </a:xfrm>
          <a:prstGeom prst="rect">
            <a:avLst/>
          </a:prstGeom>
          <a:noFill/>
          <a:ln>
            <a:noFill/>
          </a:ln>
        </p:spPr>
      </p:pic>
      <p:pic>
        <p:nvPicPr>
          <p:cNvPr id="11" name="صورة 10">
            <a:extLst>
              <a:ext uri="{FF2B5EF4-FFF2-40B4-BE49-F238E27FC236}">
                <a16:creationId xmlns:a16="http://schemas.microsoft.com/office/drawing/2014/main" id="{D2BE43AF-B983-4B12-B1A1-3339491F6586}"/>
              </a:ext>
            </a:extLst>
          </p:cNvPr>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5444288" y="2946275"/>
            <a:ext cx="1657985" cy="645216"/>
          </a:xfrm>
          <a:prstGeom prst="rect">
            <a:avLst/>
          </a:prstGeom>
          <a:noFill/>
          <a:ln>
            <a:noFill/>
          </a:ln>
        </p:spPr>
      </p:pic>
      <p:pic>
        <p:nvPicPr>
          <p:cNvPr id="12" name="صورة 11">
            <a:extLst>
              <a:ext uri="{FF2B5EF4-FFF2-40B4-BE49-F238E27FC236}">
                <a16:creationId xmlns:a16="http://schemas.microsoft.com/office/drawing/2014/main" id="{C08FA30D-CDBE-465E-807E-BE0BA3EFAB50}"/>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5518932" y="5210499"/>
            <a:ext cx="1657985" cy="654685"/>
          </a:xfrm>
          <a:prstGeom prst="rect">
            <a:avLst/>
          </a:prstGeom>
          <a:noFill/>
        </p:spPr>
      </p:pic>
      <p:pic>
        <p:nvPicPr>
          <p:cNvPr id="13" name="صورة 12">
            <a:extLst>
              <a:ext uri="{FF2B5EF4-FFF2-40B4-BE49-F238E27FC236}">
                <a16:creationId xmlns:a16="http://schemas.microsoft.com/office/drawing/2014/main" id="{DD62B343-1073-4A24-A808-D3BA0978647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444288" y="4218722"/>
            <a:ext cx="1603692" cy="645216"/>
          </a:xfrm>
          <a:prstGeom prst="rect">
            <a:avLst/>
          </a:prstGeom>
          <a:noFill/>
        </p:spPr>
      </p:pic>
    </p:spTree>
    <p:extLst>
      <p:ext uri="{BB962C8B-B14F-4D97-AF65-F5344CB8AC3E}">
        <p14:creationId xmlns:p14="http://schemas.microsoft.com/office/powerpoint/2010/main" val="4148053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0994385-3177-4488-8E05-DBB9065FBA58}">
  <we:reference id="wa200010001" version="1.0.0.1" store="en-US" storeType="OMEX"/>
  <we:alternateReferences>
    <we:reference id="wa200010001" version="1.0.0.1" store="en-US" storeType="OMEX"/>
  </we:alternateReferences>
  <we:properties>
    <we:property name="claude.fileId" value="&quot;27e821e1-96bc-4d32-a483-dce65a751621&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4b60c7a-4d33-4f97-96f4-f83b3954c7bb" xsi:nil="true"/>
    <lcf76f155ced4ddcb4097134ff3c332f xmlns="7b1e0234-b447-451a-84e0-511bbef17f5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9D639277062A46A1B8DAB22E4DB2AA" ma:contentTypeVersion="10" ma:contentTypeDescription="Create a new document." ma:contentTypeScope="" ma:versionID="fbb8d2f2ebce789c39acc505255324bb">
  <xsd:schema xmlns:xsd="http://www.w3.org/2001/XMLSchema" xmlns:xs="http://www.w3.org/2001/XMLSchema" xmlns:p="http://schemas.microsoft.com/office/2006/metadata/properties" xmlns:ns2="7b1e0234-b447-451a-84e0-511bbef17f52" xmlns:ns3="34b60c7a-4d33-4f97-96f4-f83b3954c7bb" targetNamespace="http://schemas.microsoft.com/office/2006/metadata/properties" ma:root="true" ma:fieldsID="5189b28cbe7fbd54418aed02552369a2" ns2:_="" ns3:_="">
    <xsd:import namespace="7b1e0234-b447-451a-84e0-511bbef17f52"/>
    <xsd:import namespace="34b60c7a-4d33-4f97-96f4-f83b3954c7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e0234-b447-451a-84e0-511bbef17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70e48b6-e099-42ac-940d-e2aa718e0d7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b60c7a-4d33-4f97-96f4-f83b3954c7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4071a4-5f52-4399-bccc-2a4bc691e1c8}" ma:internalName="TaxCatchAll" ma:showField="CatchAllData" ma:web="34b60c7a-4d33-4f97-96f4-f83b3954c7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C0CCE9-5516-4FCF-89C0-10C91029B980}">
  <ds:schemaRefs>
    <ds:schemaRef ds:uri="http://schemas.microsoft.com/sharepoint/v3/contenttype/forms"/>
  </ds:schemaRefs>
</ds:datastoreItem>
</file>

<file path=customXml/itemProps2.xml><?xml version="1.0" encoding="utf-8"?>
<ds:datastoreItem xmlns:ds="http://schemas.openxmlformats.org/officeDocument/2006/customXml" ds:itemID="{86645583-F91F-4427-9D89-3CFE893D530F}">
  <ds:schemaRefs>
    <ds:schemaRef ds:uri="http://purl.org/dc/terms/"/>
    <ds:schemaRef ds:uri="7b1e0234-b447-451a-84e0-511bbef17f52"/>
    <ds:schemaRef ds:uri="http://schemas.microsoft.com/office/2006/documentManagement/types"/>
    <ds:schemaRef ds:uri="http://purl.org/dc/dcmitype/"/>
    <ds:schemaRef ds:uri="34b60c7a-4d33-4f97-96f4-f83b3954c7bb"/>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C5FE24E-C1FC-414E-88BD-22869CCE8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1e0234-b447-451a-84e0-511bbef17f52"/>
    <ds:schemaRef ds:uri="34b60c7a-4d33-4f97-96f4-f83b3954c7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5213</TotalTime>
  <Words>2428</Words>
  <Application>Microsoft Office PowerPoint</Application>
  <PresentationFormat>شاشة عريضة</PresentationFormat>
  <Paragraphs>292</Paragraphs>
  <Slides>12</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12</vt:i4>
      </vt:variant>
    </vt:vector>
  </HeadingPairs>
  <TitlesOfParts>
    <vt:vector size="19" baseType="lpstr">
      <vt:lpstr>Aptos</vt:lpstr>
      <vt:lpstr>Aptos Display</vt:lpstr>
      <vt:lpstr>Arial</vt:lpstr>
      <vt:lpstr>Calibri</vt:lpstr>
      <vt:lpstr>Sakkal Majalla</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Islam Abusareee</dc:creator>
  <cp:lastModifiedBy>DELL</cp:lastModifiedBy>
  <cp:revision>82</cp:revision>
  <dcterms:created xsi:type="dcterms:W3CDTF">2026-04-01T05:13:44Z</dcterms:created>
  <dcterms:modified xsi:type="dcterms:W3CDTF">2026-07-14T07:40:20Z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0x010100019D639277062A46A1B8DAB22E4DB2AA</vt:lpwstr>
  </property>
</Properties>
</file>